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4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5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6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8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9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10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  <p:sldMasterId id="2147483718" r:id="rId11"/>
  </p:sldMasterIdLst>
  <p:notesMasterIdLst>
    <p:notesMasterId r:id="rId49"/>
  </p:notesMasterIdLst>
  <p:sldIdLst>
    <p:sldId id="518" r:id="rId12"/>
    <p:sldId id="353" r:id="rId13"/>
    <p:sldId id="471" r:id="rId14"/>
    <p:sldId id="539" r:id="rId15"/>
    <p:sldId id="551" r:id="rId16"/>
    <p:sldId id="542" r:id="rId17"/>
    <p:sldId id="552" r:id="rId18"/>
    <p:sldId id="555" r:id="rId19"/>
    <p:sldId id="519" r:id="rId20"/>
    <p:sldId id="554" r:id="rId21"/>
    <p:sldId id="521" r:id="rId22"/>
    <p:sldId id="528" r:id="rId23"/>
    <p:sldId id="557" r:id="rId24"/>
    <p:sldId id="559" r:id="rId25"/>
    <p:sldId id="556" r:id="rId26"/>
    <p:sldId id="560" r:id="rId27"/>
    <p:sldId id="570" r:id="rId28"/>
    <p:sldId id="566" r:id="rId29"/>
    <p:sldId id="567" r:id="rId30"/>
    <p:sldId id="571" r:id="rId31"/>
    <p:sldId id="568" r:id="rId32"/>
    <p:sldId id="569" r:id="rId33"/>
    <p:sldId id="573" r:id="rId34"/>
    <p:sldId id="541" r:id="rId35"/>
    <p:sldId id="561" r:id="rId36"/>
    <p:sldId id="550" r:id="rId37"/>
    <p:sldId id="563" r:id="rId38"/>
    <p:sldId id="576" r:id="rId39"/>
    <p:sldId id="578" r:id="rId40"/>
    <p:sldId id="577" r:id="rId41"/>
    <p:sldId id="574" r:id="rId42"/>
    <p:sldId id="580" r:id="rId43"/>
    <p:sldId id="575" r:id="rId44"/>
    <p:sldId id="543" r:id="rId45"/>
    <p:sldId id="531" r:id="rId46"/>
    <p:sldId id="540" r:id="rId47"/>
    <p:sldId id="297" r:id="rId48"/>
  </p:sldIdLst>
  <p:sldSz cx="12190413" cy="6859588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AD8A"/>
    <a:srgbClr val="895C33"/>
    <a:srgbClr val="C13A2B"/>
    <a:srgbClr val="DF2526"/>
    <a:srgbClr val="624224"/>
    <a:srgbClr val="682620"/>
    <a:srgbClr val="451815"/>
    <a:srgbClr val="3E0A0B"/>
    <a:srgbClr val="A54028"/>
    <a:srgbClr val="4C21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6" autoAdjust="0"/>
    <p:restoredTop sz="97778" autoAdjust="0"/>
  </p:normalViewPr>
  <p:slideViewPr>
    <p:cSldViewPr snapToGrid="0" showGuides="1">
      <p:cViewPr varScale="1">
        <p:scale>
          <a:sx n="91" d="100"/>
          <a:sy n="91" d="100"/>
        </p:scale>
        <p:origin x="84" y="116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50" Type="http://schemas.openxmlformats.org/officeDocument/2006/relationships/tags" Target="tags/tag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9012C8C0-A3D3-487B-AECC-CB6663EAE28D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13786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36号-正文宋楷" panose="02000000000000000000" pitchFamily="2" charset="-122"/>
        <a:ea typeface="字魂36号-正文宋楷" panose="02000000000000000000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2378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0877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23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236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571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78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287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165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8543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413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137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646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67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3939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645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3307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1092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210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853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95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066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489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2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2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2.wdp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2.wdp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2.wdp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2.wdp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74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63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0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14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447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0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26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117413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US" dirty="0">
              <a:solidFill>
                <a:prstClr val="white">
                  <a:lumMod val="6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xiaoer.yanj.cn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字魂36号-正文宋楷" panose="02000000000000000000" pitchFamily="2" charset="-122"/>
                <a:ea typeface="字魂36号-正文宋楷" panose="02000000000000000000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 cstate="screen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字魂36号-正文宋楷" panose="02000000000000000000" pitchFamily="2" charset="-122"/>
                  <a:ea typeface="字魂36号-正文宋楷" panose="02000000000000000000" pitchFamily="2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字魂36号-正文宋楷" panose="02000000000000000000" pitchFamily="2" charset="-122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700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200" b="1"/>
            </a:lvl4pPr>
            <a:lvl5pPr marL="2438400" indent="0">
              <a:buNone/>
              <a:defRPr sz="2200" b="1"/>
            </a:lvl5pPr>
            <a:lvl6pPr marL="3048000" indent="0">
              <a:buNone/>
              <a:defRPr sz="2200" b="1"/>
            </a:lvl6pPr>
            <a:lvl7pPr marL="3657600" indent="0">
              <a:buNone/>
              <a:defRPr sz="2200" b="1"/>
            </a:lvl7pPr>
            <a:lvl8pPr marL="4267200" indent="0">
              <a:buNone/>
              <a:defRPr sz="2200" b="1"/>
            </a:lvl8pPr>
            <a:lvl9pPr marL="4876800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600" indent="0">
              <a:buNone/>
              <a:defRPr sz="3800"/>
            </a:lvl2pPr>
            <a:lvl3pPr marL="1219200" indent="0">
              <a:buNone/>
              <a:defRPr sz="3200"/>
            </a:lvl3pPr>
            <a:lvl4pPr marL="1828800" indent="0">
              <a:buNone/>
              <a:defRPr sz="2700"/>
            </a:lvl4pPr>
            <a:lvl5pPr marL="2438400" indent="0">
              <a:buNone/>
              <a:defRPr sz="2700"/>
            </a:lvl5pPr>
            <a:lvl6pPr marL="3048000" indent="0">
              <a:buNone/>
              <a:defRPr sz="2700"/>
            </a:lvl6pPr>
            <a:lvl7pPr marL="3657600" indent="0">
              <a:buNone/>
              <a:defRPr sz="2700"/>
            </a:lvl7pPr>
            <a:lvl8pPr marL="4267200" indent="0">
              <a:buNone/>
              <a:defRPr sz="2700"/>
            </a:lvl8pPr>
            <a:lvl9pPr marL="4876800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600" indent="0">
              <a:buNone/>
              <a:defRPr sz="1600"/>
            </a:lvl2pPr>
            <a:lvl3pPr marL="1219200" indent="0">
              <a:buNone/>
              <a:defRPr sz="1400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8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21" y="274701"/>
            <a:ext cx="10971372" cy="1143265"/>
          </a:xfrm>
          <a:prstGeom prst="rect">
            <a:avLst/>
          </a:prstGeom>
        </p:spPr>
        <p:txBody>
          <a:bodyPr lIns="108850" tIns="54425" rIns="108850" bIns="5442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1600571"/>
            <a:ext cx="10971372" cy="4527011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fld id="{2E3AAC11-D570-4EA9-AFC0-30FB72BA45EB}" type="datetimeFigureOut">
              <a:rPr lang="zh-CN" altLang="en-US" sz="2100" smtClean="0">
                <a:solidFill>
                  <a:prstClr val="black"/>
                </a:solidFill>
              </a:rPr>
              <a:pPr defTabSz="1088502"/>
              <a:t>2023/12/18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fld id="{55ECCFAA-F4FB-487C-9F1E-C8836D0C3DC9}" type="slidenum">
              <a:rPr lang="zh-CN" altLang="en-US" sz="2100" smtClean="0">
                <a:solidFill>
                  <a:prstClr val="black"/>
                </a:solidFill>
              </a:rPr>
              <a:pPr defTabSz="1088502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9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8049" y="274702"/>
            <a:ext cx="2742843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521" y="274702"/>
            <a:ext cx="8025355" cy="5852880"/>
          </a:xfrm>
          <a:prstGeom prst="rect">
            <a:avLst/>
          </a:prstGeom>
        </p:spPr>
        <p:txBody>
          <a:bodyPr vert="eaVert" lIns="108850" tIns="54425" rIns="108850" bIns="54425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521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fld id="{2E3AAC11-D570-4EA9-AFC0-30FB72BA45EB}" type="datetimeFigureOut">
              <a:rPr lang="zh-CN" altLang="en-US" sz="2100" smtClean="0">
                <a:solidFill>
                  <a:prstClr val="black"/>
                </a:solidFill>
              </a:rPr>
              <a:pPr defTabSz="1088502"/>
              <a:t>2023/12/18</a:t>
            </a:fld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058" y="6357822"/>
            <a:ext cx="3860297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6463" y="6357822"/>
            <a:ext cx="2844430" cy="365210"/>
          </a:xfrm>
          <a:prstGeom prst="rect">
            <a:avLst/>
          </a:prstGeom>
        </p:spPr>
        <p:txBody>
          <a:bodyPr lIns="108850" tIns="54425" rIns="108850" bIns="54425"/>
          <a:lstStyle/>
          <a:p>
            <a:pPr defTabSz="1088502"/>
            <a:fld id="{55ECCFAA-F4FB-487C-9F1E-C8836D0C3DC9}" type="slidenum">
              <a:rPr lang="zh-CN" altLang="en-US" sz="2100" smtClean="0">
                <a:solidFill>
                  <a:prstClr val="black"/>
                </a:solidFill>
              </a:rPr>
              <a:pPr defTabSz="1088502"/>
              <a:t>‹#›</a:t>
            </a:fld>
            <a:endParaRPr lang="zh-CN" altLang="en-US" sz="21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23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4705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10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28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255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microsoft.com/office/2007/relationships/hdphoto" Target="../media/hdphoto1.wdp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3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4" Type="http://schemas.openxmlformats.org/officeDocument/2006/relationships/theme" Target="../theme/theme1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8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1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7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5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4C4388EF-52D1-4258-9BE5-BCD010C7D4DE}" type="datetimeFigureOut">
              <a:rPr lang="zh-CN" altLang="en-US" smtClean="0"/>
              <a:t>2023/12/18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36号-正文宋楷" panose="02000000000000000000" pitchFamily="2" charset="-122"/>
          <a:ea typeface="字魂36号-正文宋楷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ctr" defTabSz="121920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字魂36号-正文宋楷" panose="02000000000000000000" pitchFamily="2" charset="-122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800" kern="1200">
          <a:solidFill>
            <a:schemeClr val="tx1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564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xStyles>
    <p:titleStyle>
      <a:lvl1pPr algn="ctr" defTabSz="1088502" rtl="0" eaLnBrk="1" latinLnBrk="0" hangingPunct="1">
        <a:spcBef>
          <a:spcPct val="0"/>
        </a:spcBef>
        <a:buNone/>
        <a:defRPr sz="5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8188" indent="-408188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3800" kern="1200">
          <a:solidFill>
            <a:schemeClr val="tx1"/>
          </a:solidFill>
          <a:latin typeface="+mn-lt"/>
          <a:ea typeface="+mn-ea"/>
          <a:cs typeface="+mn-cs"/>
        </a:defRPr>
      </a:lvl1pPr>
      <a:lvl2pPr marL="884408" indent="-340157" algn="l" defTabSz="1088502" rtl="0" eaLnBrk="1" latinLnBrk="0" hangingPunct="1">
        <a:spcBef>
          <a:spcPct val="20000"/>
        </a:spcBef>
        <a:buFont typeface="Arial" panose="020B0604020202020204" pitchFamily="34" charset="0"/>
        <a:buChar char="–"/>
        <a:defRPr sz="3300" kern="1200">
          <a:solidFill>
            <a:schemeClr val="tx1"/>
          </a:solidFill>
          <a:latin typeface="+mn-lt"/>
          <a:ea typeface="+mn-ea"/>
          <a:cs typeface="+mn-cs"/>
        </a:defRPr>
      </a:lvl2pPr>
      <a:lvl3pPr marL="1360627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3pPr>
      <a:lvl4pPr marL="1904878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49129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993380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37631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08188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26132" indent="-272125" algn="l" defTabSz="1088502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251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8502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2753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00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254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5505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09756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007" algn="l" defTabSz="1088502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reeform 5"/>
          <p:cNvSpPr/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字魂36号-正文宋楷" panose="02000000000000000000" pitchFamily="2" charset="-122"/>
              <a:ea typeface="字魂36号-正文宋楷" panose="02000000000000000000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A6620504-D840-6A40-90BC-6F3747762FA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12/18/2023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  <a:latin typeface="字魂36号-正文宋楷" panose="02000000000000000000" pitchFamily="2" charset="-122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字魂36号-正文宋楷" panose="02000000000000000000" pitchFamily="2" charset="-122"/>
                <a:ea typeface="字魂36号-正文宋楷" panose="02000000000000000000" pitchFamily="2" charset="-122"/>
                <a:cs typeface="字魂36号-正文宋楷" panose="02000000000000000000" pitchFamily="2" charset="-122"/>
              </a:defRPr>
            </a:lvl1pPr>
          </a:lstStyle>
          <a:p>
            <a:pPr>
              <a:defRPr/>
            </a:pPr>
            <a:fld id="{857B18ED-D931-45F4-8873-1BEDAB4DC03E}" type="slidenum">
              <a:rPr lang="en-US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‹#›</a:t>
            </a:fld>
            <a:endParaRPr lang="en-US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hf hdr="0" ftr="0" dt="0"/>
  <p:txStyles>
    <p:titleStyle>
      <a:lvl1pPr algn="l" defTabSz="121920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字魂36号-正文宋楷" panose="02000000000000000000" pitchFamily="2" charset="-122"/>
          <a:ea typeface="Open Sans Extrabold" pitchFamily="34" charset="0"/>
          <a:cs typeface="字魂36号-正文宋楷" panose="02000000000000000000" pitchFamily="2" charset="-122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4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1900" kern="1200">
          <a:solidFill>
            <a:srgbClr val="17375E"/>
          </a:solidFill>
          <a:latin typeface="字魂36号-正文宋楷" panose="02000000000000000000" pitchFamily="2" charset="-122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5.xml"/><Relationship Id="rId4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0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microsoft.com/office/2007/relationships/hdphoto" Target="../media/hdphoto3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5E1C0CB-8308-3624-47AA-7E3C61F78B91}"/>
              </a:ext>
            </a:extLst>
          </p:cNvPr>
          <p:cNvSpPr txBox="1"/>
          <p:nvPr/>
        </p:nvSpPr>
        <p:spPr>
          <a:xfrm>
            <a:off x="2944090" y="2210397"/>
            <a:ext cx="63022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</a:rPr>
              <a:t>基于知识图谱的中草药推荐系统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57B57B4-3349-D894-0480-52B307DC46C8}"/>
              </a:ext>
            </a:extLst>
          </p:cNvPr>
          <p:cNvSpPr txBox="1"/>
          <p:nvPr/>
        </p:nvSpPr>
        <p:spPr>
          <a:xfrm>
            <a:off x="4453828" y="4214624"/>
            <a:ext cx="3282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rgbClr val="D4AD8A"/>
                </a:solidFill>
                <a:cs typeface="+mn-ea"/>
              </a:rPr>
              <a:t>组长：兰子豪</a:t>
            </a:r>
            <a:endParaRPr lang="en-US" altLang="zh-CN" sz="2400" b="1" spc="300" dirty="0">
              <a:solidFill>
                <a:srgbClr val="D4AD8A"/>
              </a:solidFill>
              <a:cs typeface="+mn-ea"/>
            </a:endParaRPr>
          </a:p>
          <a:p>
            <a:r>
              <a:rPr lang="zh-CN" altLang="en-US" sz="2400" b="1" spc="300" dirty="0">
                <a:solidFill>
                  <a:srgbClr val="D4AD8A"/>
                </a:solidFill>
                <a:cs typeface="+mn-ea"/>
              </a:rPr>
              <a:t>组员：胡正彪   黄斌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30014"/>
            <a:ext cx="12190413" cy="647129"/>
            <a:chOff x="0" y="705421"/>
            <a:chExt cx="12190413" cy="647129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27254" y="705421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数据采集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中期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45748E0-D08A-68C9-9CCF-B5CA45D6A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507" y="1077143"/>
            <a:ext cx="7278986" cy="28510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F8CF12-D024-C350-4D0D-7AC9A7475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017890"/>
            <a:ext cx="6096000" cy="291266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F9431A5-AA53-FB5D-F160-FCC0945657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79" y="3973026"/>
            <a:ext cx="6079421" cy="285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7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35672"/>
            <a:ext cx="12190413" cy="541471"/>
            <a:chOff x="0" y="811079"/>
            <a:chExt cx="12190413" cy="541471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16575" y="811079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数据采集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补充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任意多边形 11"/>
          <p:cNvSpPr/>
          <p:nvPr/>
        </p:nvSpPr>
        <p:spPr>
          <a:xfrm>
            <a:off x="1131750" y="1110983"/>
            <a:ext cx="3813161" cy="2243220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6" name="文本框 33"/>
          <p:cNvSpPr txBox="1"/>
          <p:nvPr/>
        </p:nvSpPr>
        <p:spPr>
          <a:xfrm>
            <a:off x="2054118" y="1443256"/>
            <a:ext cx="1968424" cy="37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方剂数据</a:t>
            </a:r>
          </a:p>
        </p:txBody>
      </p:sp>
      <p:sp>
        <p:nvSpPr>
          <p:cNvPr id="40" name="文本框 37"/>
          <p:cNvSpPr txBox="1"/>
          <p:nvPr/>
        </p:nvSpPr>
        <p:spPr>
          <a:xfrm>
            <a:off x="1246846" y="1881522"/>
            <a:ext cx="3876535" cy="1070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从</a:t>
            </a:r>
            <a:r>
              <a:rPr lang="en-US" altLang="zh-CN" sz="1400" dirty="0">
                <a:solidFill>
                  <a:schemeClr val="bg1"/>
                </a:solidFill>
                <a:cs typeface="+mn-ea"/>
              </a:rPr>
              <a:t>http://www.zhongyoo.com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网站中爬取：</a:t>
            </a:r>
            <a:endParaRPr lang="en-US" altLang="zh-CN" sz="1400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</a:rPr>
              <a:t>1.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药材。药材的进一步补充，以及药材的属性</a:t>
            </a:r>
            <a:endParaRPr lang="en-US" altLang="zh-CN" sz="1400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en-US" altLang="zh-CN" sz="1400" dirty="0">
                <a:solidFill>
                  <a:schemeClr val="bg1"/>
                </a:solidFill>
                <a:cs typeface="+mn-ea"/>
              </a:rPr>
              <a:t>2.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 方剂。方剂的组成草药与方剂的临床运用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76C433-ADF4-F6E0-B62E-971C5AD88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24" y="3369392"/>
            <a:ext cx="6126311" cy="3536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11">
            <a:extLst>
              <a:ext uri="{FF2B5EF4-FFF2-40B4-BE49-F238E27FC236}">
                <a16:creationId xmlns:a16="http://schemas.microsoft.com/office/drawing/2014/main" id="{3AAE16AA-4F6B-46B0-AB16-3BD04CE7BAA9}"/>
              </a:ext>
            </a:extLst>
          </p:cNvPr>
          <p:cNvSpPr/>
          <p:nvPr/>
        </p:nvSpPr>
        <p:spPr>
          <a:xfrm>
            <a:off x="7143532" y="1122042"/>
            <a:ext cx="3813161" cy="2243220"/>
          </a:xfrm>
          <a:custGeom>
            <a:avLst/>
            <a:gdLst>
              <a:gd name="connsiteX0" fmla="*/ 127235 w 1980000"/>
              <a:gd name="connsiteY0" fmla="*/ 0 h 2827279"/>
              <a:gd name="connsiteX1" fmla="*/ 1852765 w 1980000"/>
              <a:gd name="connsiteY1" fmla="*/ 0 h 2827279"/>
              <a:gd name="connsiteX2" fmla="*/ 1980000 w 1980000"/>
              <a:gd name="connsiteY2" fmla="*/ 127235 h 2827279"/>
              <a:gd name="connsiteX3" fmla="*/ 1980000 w 1980000"/>
              <a:gd name="connsiteY3" fmla="*/ 2572765 h 2827279"/>
              <a:gd name="connsiteX4" fmla="*/ 1852765 w 1980000"/>
              <a:gd name="connsiteY4" fmla="*/ 2700000 h 2827279"/>
              <a:gd name="connsiteX5" fmla="*/ 1117279 w 1980000"/>
              <a:gd name="connsiteY5" fmla="*/ 2700000 h 2827279"/>
              <a:gd name="connsiteX6" fmla="*/ 990000 w 1980000"/>
              <a:gd name="connsiteY6" fmla="*/ 2827279 h 2827279"/>
              <a:gd name="connsiteX7" fmla="*/ 862721 w 1980000"/>
              <a:gd name="connsiteY7" fmla="*/ 2700000 h 2827279"/>
              <a:gd name="connsiteX8" fmla="*/ 127235 w 1980000"/>
              <a:gd name="connsiteY8" fmla="*/ 2700000 h 2827279"/>
              <a:gd name="connsiteX9" fmla="*/ 0 w 1980000"/>
              <a:gd name="connsiteY9" fmla="*/ 2572765 h 2827279"/>
              <a:gd name="connsiteX10" fmla="*/ 0 w 1980000"/>
              <a:gd name="connsiteY10" fmla="*/ 127235 h 2827279"/>
              <a:gd name="connsiteX11" fmla="*/ 127235 w 1980000"/>
              <a:gd name="connsiteY11" fmla="*/ 0 h 2827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980000" h="2827279">
                <a:moveTo>
                  <a:pt x="127235" y="0"/>
                </a:moveTo>
                <a:lnTo>
                  <a:pt x="1852765" y="0"/>
                </a:lnTo>
                <a:cubicBezTo>
                  <a:pt x="1923035" y="0"/>
                  <a:pt x="1980000" y="56965"/>
                  <a:pt x="1980000" y="127235"/>
                </a:cubicBezTo>
                <a:lnTo>
                  <a:pt x="1980000" y="2572765"/>
                </a:lnTo>
                <a:cubicBezTo>
                  <a:pt x="1980000" y="2643035"/>
                  <a:pt x="1923035" y="2700000"/>
                  <a:pt x="1852765" y="2700000"/>
                </a:cubicBezTo>
                <a:lnTo>
                  <a:pt x="1117279" y="2700000"/>
                </a:lnTo>
                <a:lnTo>
                  <a:pt x="990000" y="2827279"/>
                </a:lnTo>
                <a:lnTo>
                  <a:pt x="862721" y="2700000"/>
                </a:lnTo>
                <a:lnTo>
                  <a:pt x="127235" y="2700000"/>
                </a:lnTo>
                <a:cubicBezTo>
                  <a:pt x="56965" y="2700000"/>
                  <a:pt x="0" y="2643035"/>
                  <a:pt x="0" y="2572765"/>
                </a:cubicBezTo>
                <a:lnTo>
                  <a:pt x="0" y="127235"/>
                </a:lnTo>
                <a:cubicBezTo>
                  <a:pt x="0" y="56965"/>
                  <a:pt x="56965" y="0"/>
                  <a:pt x="127235" y="0"/>
                </a:cubicBezTo>
                <a:close/>
              </a:path>
            </a:pathLst>
          </a:cu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33">
            <a:extLst>
              <a:ext uri="{FF2B5EF4-FFF2-40B4-BE49-F238E27FC236}">
                <a16:creationId xmlns:a16="http://schemas.microsoft.com/office/drawing/2014/main" id="{FE8F0796-9C1E-8C2B-0923-BD7B6F0376F5}"/>
              </a:ext>
            </a:extLst>
          </p:cNvPr>
          <p:cNvSpPr txBox="1"/>
          <p:nvPr/>
        </p:nvSpPr>
        <p:spPr>
          <a:xfrm>
            <a:off x="8097586" y="1491622"/>
            <a:ext cx="1968424" cy="376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配方数据</a:t>
            </a:r>
          </a:p>
        </p:txBody>
      </p:sp>
      <p:sp>
        <p:nvSpPr>
          <p:cNvPr id="8" name="文本框 37">
            <a:extLst>
              <a:ext uri="{FF2B5EF4-FFF2-40B4-BE49-F238E27FC236}">
                <a16:creationId xmlns:a16="http://schemas.microsoft.com/office/drawing/2014/main" id="{D4358456-E350-865C-9D0E-A519338CDE67}"/>
              </a:ext>
            </a:extLst>
          </p:cNvPr>
          <p:cNvSpPr txBox="1"/>
          <p:nvPr/>
        </p:nvSpPr>
        <p:spPr>
          <a:xfrm>
            <a:off x="7143532" y="1926420"/>
            <a:ext cx="3876535" cy="69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从</a:t>
            </a:r>
            <a:r>
              <a:rPr lang="en-US" altLang="zh-CN" sz="1400" dirty="0">
                <a:solidFill>
                  <a:schemeClr val="bg1"/>
                </a:solidFill>
                <a:cs typeface="+mn-ea"/>
              </a:rPr>
              <a:t>http://www.cmkb.cn/index###</a:t>
            </a: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网站中爬取：</a:t>
            </a:r>
            <a:endParaRPr lang="en-US" altLang="zh-CN" sz="1400" dirty="0">
              <a:solidFill>
                <a:schemeClr val="bg1"/>
              </a:solidFill>
              <a:cs typeface="+mn-ea"/>
            </a:endParaRPr>
          </a:p>
          <a:p>
            <a:pPr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</a:rPr>
              <a:t>古典书籍中的处方与疾病信息</a:t>
            </a:r>
            <a:endParaRPr lang="en-US" altLang="zh-CN" sz="1400" dirty="0">
              <a:solidFill>
                <a:schemeClr val="bg1"/>
              </a:solidFill>
              <a:cs typeface="+mn-ea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F9E6D75-F8AE-41E7-DC69-5F107B345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487" y="3414290"/>
            <a:ext cx="6088926" cy="34412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6" grpId="0"/>
      <p:bldP spid="40" grpId="0"/>
      <p:bldP spid="3" grpId="0" animBg="1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79331"/>
            <a:ext cx="12190413" cy="597812"/>
            <a:chOff x="0" y="754738"/>
            <a:chExt cx="12190413" cy="597812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8338" y="754738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数据处理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>
            <a:off x="4189182" y="3420492"/>
            <a:ext cx="540000" cy="0"/>
          </a:xfrm>
          <a:prstGeom prst="line">
            <a:avLst/>
          </a:prstGeom>
          <a:ln w="12700">
            <a:solidFill>
              <a:srgbClr val="895C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731861" y="4433942"/>
            <a:ext cx="540000" cy="0"/>
          </a:xfrm>
          <a:prstGeom prst="line">
            <a:avLst/>
          </a:prstGeom>
          <a:ln w="12700">
            <a:solidFill>
              <a:srgbClr val="895C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/>
          <p:cNvGrpSpPr/>
          <p:nvPr/>
        </p:nvGrpSpPr>
        <p:grpSpPr>
          <a:xfrm flipH="1">
            <a:off x="6757529" y="3417767"/>
            <a:ext cx="1082679" cy="1013450"/>
            <a:chOff x="3127992" y="3312226"/>
            <a:chExt cx="1082679" cy="1013450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3127992" y="3312226"/>
              <a:ext cx="540000" cy="0"/>
            </a:xfrm>
            <a:prstGeom prst="line">
              <a:avLst/>
            </a:prstGeom>
            <a:ln w="12700">
              <a:solidFill>
                <a:srgbClr val="895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 rot="5400000">
              <a:off x="3163992" y="3816226"/>
              <a:ext cx="1008000" cy="0"/>
            </a:xfrm>
            <a:prstGeom prst="line">
              <a:avLst/>
            </a:prstGeom>
            <a:ln w="12700">
              <a:solidFill>
                <a:srgbClr val="895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670671" y="4325676"/>
              <a:ext cx="540000" cy="0"/>
            </a:xfrm>
            <a:prstGeom prst="line">
              <a:avLst/>
            </a:prstGeom>
            <a:ln w="12700">
              <a:solidFill>
                <a:srgbClr val="895C3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圆角矩形 13"/>
          <p:cNvSpPr/>
          <p:nvPr/>
        </p:nvSpPr>
        <p:spPr>
          <a:xfrm>
            <a:off x="2375357" y="3107362"/>
            <a:ext cx="2043164" cy="620716"/>
          </a:xfrm>
          <a:prstGeom prst="roundRect">
            <a:avLst>
              <a:gd name="adj" fmla="val 9533"/>
            </a:avLst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圆角矩形 14"/>
          <p:cNvSpPr/>
          <p:nvPr/>
        </p:nvSpPr>
        <p:spPr>
          <a:xfrm>
            <a:off x="4968170" y="4121968"/>
            <a:ext cx="2043164" cy="620716"/>
          </a:xfrm>
          <a:prstGeom prst="roundRect">
            <a:avLst>
              <a:gd name="adj" fmla="val 9533"/>
            </a:avLst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圆角矩形 15"/>
          <p:cNvSpPr/>
          <p:nvPr/>
        </p:nvSpPr>
        <p:spPr>
          <a:xfrm>
            <a:off x="7560984" y="3107362"/>
            <a:ext cx="2043164" cy="620716"/>
          </a:xfrm>
          <a:prstGeom prst="roundRect">
            <a:avLst>
              <a:gd name="adj" fmla="val 9533"/>
            </a:avLst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rot="5400000">
            <a:off x="4225182" y="3924492"/>
            <a:ext cx="1008000" cy="0"/>
          </a:xfrm>
          <a:prstGeom prst="line">
            <a:avLst/>
          </a:prstGeom>
          <a:ln w="12700">
            <a:solidFill>
              <a:srgbClr val="895C3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39"/>
          <p:cNvSpPr txBox="1"/>
          <p:nvPr/>
        </p:nvSpPr>
        <p:spPr>
          <a:xfrm>
            <a:off x="2278767" y="3139876"/>
            <a:ext cx="22365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cs typeface="+mn-ea"/>
                <a:sym typeface="+mn-lt"/>
              </a:rPr>
              <a:t>数据预处理</a:t>
            </a:r>
          </a:p>
        </p:txBody>
      </p:sp>
      <p:sp>
        <p:nvSpPr>
          <p:cNvPr id="24" name="文本框 40"/>
          <p:cNvSpPr txBox="1"/>
          <p:nvPr/>
        </p:nvSpPr>
        <p:spPr>
          <a:xfrm>
            <a:off x="5094535" y="4143917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cs typeface="+mn-ea"/>
                <a:sym typeface="+mn-lt"/>
              </a:rPr>
              <a:t>实体识别</a:t>
            </a:r>
          </a:p>
        </p:txBody>
      </p:sp>
      <p:sp>
        <p:nvSpPr>
          <p:cNvPr id="25" name="文本框 41"/>
          <p:cNvSpPr txBox="1"/>
          <p:nvPr/>
        </p:nvSpPr>
        <p:spPr>
          <a:xfrm>
            <a:off x="7703359" y="3107362"/>
            <a:ext cx="1826141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FFFFFF"/>
                </a:solidFill>
                <a:cs typeface="+mn-ea"/>
                <a:sym typeface="+mn-lt"/>
              </a:rPr>
              <a:t>关系建立</a:t>
            </a:r>
          </a:p>
        </p:txBody>
      </p:sp>
      <p:sp>
        <p:nvSpPr>
          <p:cNvPr id="26" name="文本框 42"/>
          <p:cNvSpPr txBox="1"/>
          <p:nvPr/>
        </p:nvSpPr>
        <p:spPr>
          <a:xfrm>
            <a:off x="9681104" y="4058225"/>
            <a:ext cx="595035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FFFFFF"/>
                </a:solidFill>
                <a:cs typeface="+mn-ea"/>
                <a:sym typeface="+mn-lt"/>
              </a:rPr>
              <a:t>04</a:t>
            </a:r>
            <a:endParaRPr lang="zh-CN" altLang="en-US" sz="320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7" name="文本框 43"/>
          <p:cNvSpPr txBox="1"/>
          <p:nvPr/>
        </p:nvSpPr>
        <p:spPr>
          <a:xfrm>
            <a:off x="2263021" y="4282860"/>
            <a:ext cx="2441694" cy="133882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数据预处理</a:t>
            </a:r>
            <a:endParaRPr lang="en-US" altLang="zh-CN" sz="14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爬取的数据存在一些网站等无用信息</a:t>
            </a:r>
            <a:endParaRPr lang="en-US" altLang="zh-CN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所以先进行了数据的预处理</a:t>
            </a:r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endParaRPr lang="en-US" altLang="zh-CN" sz="11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endParaRPr lang="en-US" altLang="zh-CN" sz="105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文本框 44"/>
          <p:cNvSpPr txBox="1"/>
          <p:nvPr/>
        </p:nvSpPr>
        <p:spPr>
          <a:xfrm>
            <a:off x="7451327" y="4282860"/>
            <a:ext cx="2608406" cy="133113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关系建立</a:t>
            </a:r>
            <a:endParaRPr lang="en-US" altLang="zh-CN" sz="1400" b="1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r>
              <a:rPr lang="zh-CN" altLang="en-US" sz="105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由于爬取出来的数据有较明显的关系，</a:t>
            </a:r>
            <a:endParaRPr lang="en-US" altLang="zh-CN" sz="105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r>
              <a:rPr lang="zh-CN" altLang="en-US" sz="105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所以建立关系我们是通过手动建立的方式</a:t>
            </a:r>
            <a:endParaRPr lang="en-US" altLang="zh-CN" sz="105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1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05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29" name="文本框 45"/>
          <p:cNvSpPr txBox="1"/>
          <p:nvPr/>
        </p:nvSpPr>
        <p:spPr>
          <a:xfrm>
            <a:off x="4878547" y="2644014"/>
            <a:ext cx="2723823" cy="16850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lvl="0"/>
            <a:r>
              <a:rPr lang="zh-CN" altLang="en-US" sz="1400" b="1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实体识别</a:t>
            </a:r>
            <a:endParaRPr lang="en-US" altLang="zh-CN" sz="1400" b="1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识别文本中的草药实体以及疾病实体</a:t>
            </a:r>
            <a:endParaRPr lang="en-US" altLang="zh-CN" sz="11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1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使用了基于规则的方法识别古典配方</a:t>
            </a:r>
            <a:endParaRPr lang="en-US" altLang="zh-CN" sz="11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r>
              <a:rPr lang="zh-CN" altLang="en-US" sz="1100" dirty="0">
                <a:solidFill>
                  <a:srgbClr val="FFFFFF">
                    <a:lumMod val="50000"/>
                  </a:srgbClr>
                </a:solidFill>
                <a:cs typeface="+mn-ea"/>
                <a:sym typeface="+mn-lt"/>
              </a:rPr>
              <a:t>使用了基于深度学习的方法识别临床数据</a:t>
            </a:r>
            <a:endParaRPr lang="en-US" altLang="zh-CN" sz="105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1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05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  <a:p>
            <a:pPr lvl="0"/>
            <a:endParaRPr lang="en-US" altLang="zh-CN" sz="1200" dirty="0">
              <a:solidFill>
                <a:srgbClr val="FFFFFF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250"/>
                            </p:stCondLst>
                            <p:childTnLst>
                              <p:par>
                                <p:cTn id="7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3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72"/>
            <a:ext cx="12190413" cy="564871"/>
            <a:chOff x="0" y="787679"/>
            <a:chExt cx="12190413" cy="564871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3839650" y="787679"/>
              <a:ext cx="45127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实体识别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基于深度学习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20551BF-008B-84DA-86A1-EABA194F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7143"/>
            <a:ext cx="12234983" cy="298469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AAD7FE-E271-EF27-4519-3CC5A0392594}"/>
              </a:ext>
            </a:extLst>
          </p:cNvPr>
          <p:cNvSpPr txBox="1"/>
          <p:nvPr/>
        </p:nvSpPr>
        <p:spPr>
          <a:xfrm>
            <a:off x="3047206" y="4061841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由于医学文本具有特殊的术语和结构，所以我们选择专门针对中医药或者中文医学文本训练的模型：</a:t>
            </a:r>
            <a:endParaRPr lang="en-US" altLang="zh-CN" sz="2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medalbert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-base-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wwm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-Chinese</a:t>
            </a:r>
          </a:p>
          <a:p>
            <a:pPr algn="l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基于全词遮罩技术的中文医学模型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43D098-6F60-717C-122C-A6D9D8F6F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25" y="5214183"/>
            <a:ext cx="8304531" cy="15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72"/>
            <a:ext cx="12190413" cy="564871"/>
            <a:chOff x="0" y="787679"/>
            <a:chExt cx="12190413" cy="564871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3839650" y="787679"/>
              <a:ext cx="4512700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实体识别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基于规则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64AAD7FE-E271-EF27-4519-3CC5A0392594}"/>
              </a:ext>
            </a:extLst>
          </p:cNvPr>
          <p:cNvSpPr txBox="1"/>
          <p:nvPr/>
        </p:nvSpPr>
        <p:spPr>
          <a:xfrm>
            <a:off x="1182193" y="2553425"/>
            <a:ext cx="39339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由于我国的古典医学文本具有特殊的术语与文言文表达，所以我们试了几个模型效果都不太好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但是好在这个文本样式十分规整，所以最后我们选择使用基于规则的方式做实体识别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BE52EEA-3067-34B4-5B17-5A66F5A5D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206" y="1077143"/>
            <a:ext cx="6094413" cy="12445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44E4090-27AE-1EBA-9D51-43219C725F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202" b="14428"/>
          <a:stretch/>
        </p:blipFill>
        <p:spPr>
          <a:xfrm>
            <a:off x="6095207" y="2512382"/>
            <a:ext cx="6094413" cy="124454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F413EAA-9202-CFEE-F576-858DB65A50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83343"/>
            <a:ext cx="4277059" cy="179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99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86"/>
            <a:ext cx="12190413" cy="564857"/>
            <a:chOff x="0" y="787693"/>
            <a:chExt cx="12190413" cy="564857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787693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知识图谱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1">
            <a:extLst>
              <a:ext uri="{FF2B5EF4-FFF2-40B4-BE49-F238E27FC236}">
                <a16:creationId xmlns:a16="http://schemas.microsoft.com/office/drawing/2014/main" id="{1731C41F-DB70-3094-2AB0-3A4B6D0FD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268" y="1270934"/>
            <a:ext cx="5857874" cy="5076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7585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86"/>
            <a:ext cx="12190413" cy="564857"/>
            <a:chOff x="0" y="787693"/>
            <a:chExt cx="12190413" cy="564857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787693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问答框架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4BF8F87-EEBC-5ABE-3C1B-D38258EE1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214" y="1908750"/>
            <a:ext cx="5675571" cy="387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35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77385"/>
            <a:ext cx="12190413" cy="599758"/>
            <a:chOff x="0" y="752792"/>
            <a:chExt cx="12190413" cy="599758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3862085" y="752792"/>
              <a:ext cx="446624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问答框架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意图识别</a:t>
              </a:r>
              <a:endParaRPr lang="en-US" altLang="zh-CN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522071-EC34-00E2-8242-DA9420A6D122}"/>
              </a:ext>
            </a:extLst>
          </p:cNvPr>
          <p:cNvSpPr txBox="1"/>
          <p:nvPr/>
        </p:nvSpPr>
        <p:spPr>
          <a:xfrm>
            <a:off x="523511" y="1556574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意图识别就是判断用户要做什么，说到底就是一个文本分类的问题。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7312974-06B3-BF41-A090-E196BA779CFB}"/>
              </a:ext>
            </a:extLst>
          </p:cNvPr>
          <p:cNvSpPr txBox="1"/>
          <p:nvPr/>
        </p:nvSpPr>
        <p:spPr>
          <a:xfrm>
            <a:off x="663115" y="2219689"/>
            <a:ext cx="5580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本次我们</a:t>
            </a:r>
            <a:r>
              <a:rPr lang="en-US" altLang="zh-CN" dirty="0" err="1"/>
              <a:t>bert+textcnn</a:t>
            </a:r>
            <a:r>
              <a:rPr lang="zh-CN" altLang="en-US" dirty="0"/>
              <a:t>实现意图识别：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、训练数据集：我们采用</a:t>
            </a:r>
            <a:r>
              <a:rPr lang="en-US" altLang="zh-CN" dirty="0"/>
              <a:t>CMID(</a:t>
            </a:r>
            <a:r>
              <a:rPr lang="zh-CN" altLang="en-US" dirty="0"/>
              <a:t>中文医学意图数据集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9CDC11-BE80-09A4-E0FE-1C20A58CB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04" y="2815257"/>
            <a:ext cx="5802327" cy="248775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40A2EDE-4594-37E0-5692-011A30064ACF}"/>
              </a:ext>
            </a:extLst>
          </p:cNvPr>
          <p:cNvSpPr txBox="1"/>
          <p:nvPr/>
        </p:nvSpPr>
        <p:spPr>
          <a:xfrm>
            <a:off x="1093403" y="5413113"/>
            <a:ext cx="1109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我们从</a:t>
            </a:r>
            <a:r>
              <a:rPr lang="en-US" altLang="zh-CN" dirty="0"/>
              <a:t>36</a:t>
            </a:r>
            <a:r>
              <a:rPr lang="zh-CN" altLang="en-US" dirty="0"/>
              <a:t>小类中选取符合我们知识图谱的</a:t>
            </a:r>
            <a:r>
              <a:rPr lang="en-US" altLang="zh-CN" dirty="0"/>
              <a:t>4</a:t>
            </a:r>
            <a:r>
              <a:rPr lang="zh-CN" altLang="en-US" dirty="0"/>
              <a:t>个类别：临床表现</a:t>
            </a:r>
            <a:r>
              <a:rPr lang="en-US" altLang="zh-CN" dirty="0"/>
              <a:t>(</a:t>
            </a:r>
            <a:r>
              <a:rPr lang="zh-CN" altLang="en-US" dirty="0"/>
              <a:t>病症表现</a:t>
            </a:r>
            <a:r>
              <a:rPr lang="en-US" altLang="zh-CN" dirty="0"/>
              <a:t>)</a:t>
            </a:r>
            <a:r>
              <a:rPr lang="zh-CN" altLang="en-US" dirty="0"/>
              <a:t>、治疗方法、药物禁忌、作用</a:t>
            </a:r>
          </a:p>
          <a:p>
            <a:r>
              <a:rPr lang="zh-CN" altLang="en-US" dirty="0"/>
              <a:t>在加上人为构造和标注的</a:t>
            </a:r>
            <a:r>
              <a:rPr lang="en-US" altLang="zh-CN" dirty="0"/>
              <a:t>9</a:t>
            </a:r>
            <a:r>
              <a:rPr lang="zh-CN" altLang="en-US" dirty="0"/>
              <a:t>个类别：草药分布、草药别名、草药形态、所属类别、草药归经、草药作用、</a:t>
            </a:r>
            <a:endParaRPr lang="en-US" altLang="zh-CN" dirty="0"/>
          </a:p>
          <a:p>
            <a:r>
              <a:rPr lang="zh-CN" altLang="en-US" dirty="0"/>
              <a:t>性、味、方剂组成</a:t>
            </a:r>
          </a:p>
        </p:txBody>
      </p:sp>
    </p:spTree>
    <p:extLst>
      <p:ext uri="{BB962C8B-B14F-4D97-AF65-F5344CB8AC3E}">
        <p14:creationId xmlns:p14="http://schemas.microsoft.com/office/powerpoint/2010/main" val="42439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D578883-0430-4751-AA05-2A625AF65B85}"/>
              </a:ext>
            </a:extLst>
          </p:cNvPr>
          <p:cNvSpPr txBox="1"/>
          <p:nvPr/>
        </p:nvSpPr>
        <p:spPr>
          <a:xfrm>
            <a:off x="397869" y="579353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对于人为构造的数据，使用模板语句和预设提问语句批量生成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1D08E6-6314-B909-C6A8-8F0DB1C49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69" y="1101526"/>
            <a:ext cx="8076036" cy="18580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F9D2D14-847A-978F-BEC3-C829622A6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69" y="3209297"/>
            <a:ext cx="5320808" cy="2291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2B06469-617D-8FC6-B7CD-265EEE980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603" y="3209297"/>
            <a:ext cx="6092787" cy="277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449FA38-ED95-77D0-64AF-D53D30220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683" y="1486772"/>
            <a:ext cx="7020189" cy="46293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FC3455-C103-A220-6431-EAB55B680783}"/>
              </a:ext>
            </a:extLst>
          </p:cNvPr>
          <p:cNvSpPr txBox="1"/>
          <p:nvPr/>
        </p:nvSpPr>
        <p:spPr>
          <a:xfrm>
            <a:off x="342027" y="691035"/>
            <a:ext cx="3377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、使用</a:t>
            </a:r>
            <a:r>
              <a:rPr lang="en-US" altLang="zh-CN" dirty="0" err="1"/>
              <a:t>bert+Textcnn</a:t>
            </a:r>
            <a:r>
              <a:rPr lang="zh-CN" altLang="en-US" dirty="0"/>
              <a:t>训练模型：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00BDFF-A509-8787-E8AF-8ADAB5117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33" y="1791576"/>
            <a:ext cx="4705592" cy="40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43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093166" y="2348064"/>
            <a:ext cx="2886366" cy="536081"/>
            <a:chOff x="7093166" y="2348064"/>
            <a:chExt cx="2886366" cy="536081"/>
          </a:xfrm>
        </p:grpSpPr>
        <p:sp>
          <p:nvSpPr>
            <p:cNvPr id="18" name="椭圆 17"/>
            <p:cNvSpPr/>
            <p:nvPr/>
          </p:nvSpPr>
          <p:spPr>
            <a:xfrm>
              <a:off x="7093166" y="2348064"/>
              <a:ext cx="537916" cy="536081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noProof="1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20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665725" y="2358007"/>
              <a:ext cx="2313807" cy="461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spc="300" noProof="1">
                  <a:solidFill>
                    <a:srgbClr val="895C33"/>
                  </a:solidFill>
                  <a:cs typeface="+mn-ea"/>
                  <a:sym typeface="+mn-lt"/>
                </a:rPr>
                <a:t>项目背景</a:t>
              </a:r>
              <a:endParaRPr lang="zh-CN" altLang="en-US" sz="1100" b="1" spc="300" noProof="1">
                <a:solidFill>
                  <a:srgbClr val="895C3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93166" y="3104348"/>
            <a:ext cx="2886366" cy="541693"/>
            <a:chOff x="7093166" y="3104348"/>
            <a:chExt cx="2886366" cy="541693"/>
          </a:xfrm>
        </p:grpSpPr>
        <p:sp>
          <p:nvSpPr>
            <p:cNvPr id="19" name="椭圆 18"/>
            <p:cNvSpPr/>
            <p:nvPr/>
          </p:nvSpPr>
          <p:spPr>
            <a:xfrm>
              <a:off x="7093166" y="3108124"/>
              <a:ext cx="537916" cy="537917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noProof="1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20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665725" y="3104348"/>
              <a:ext cx="2313807" cy="461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400" b="1" spc="300" noProof="1">
                  <a:solidFill>
                    <a:srgbClr val="895C33"/>
                  </a:solidFill>
                  <a:cs typeface="+mn-ea"/>
                  <a:sym typeface="+mn-lt"/>
                </a:rPr>
                <a:t>整体工作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93166" y="3870020"/>
            <a:ext cx="2886366" cy="536081"/>
            <a:chOff x="7093166" y="3870020"/>
            <a:chExt cx="2886366" cy="536081"/>
          </a:xfrm>
        </p:grpSpPr>
        <p:sp>
          <p:nvSpPr>
            <p:cNvPr id="20" name="椭圆 19"/>
            <p:cNvSpPr/>
            <p:nvPr/>
          </p:nvSpPr>
          <p:spPr>
            <a:xfrm>
              <a:off x="7093166" y="3870020"/>
              <a:ext cx="537916" cy="536081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noProof="1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20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65725" y="3877781"/>
              <a:ext cx="2313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zh-CN" altLang="en-US" sz="2400" b="1" spc="300" dirty="0">
                  <a:solidFill>
                    <a:srgbClr val="895C33"/>
                  </a:solidFill>
                  <a:cs typeface="+mn-ea"/>
                </a:rPr>
                <a:t>成果展示</a:t>
              </a:r>
              <a:endParaRPr lang="zh-CN" altLang="en-US" sz="2400" b="1" spc="300" noProof="1">
                <a:solidFill>
                  <a:srgbClr val="895C33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3166" y="4630080"/>
            <a:ext cx="2886366" cy="537916"/>
            <a:chOff x="7093166" y="4630080"/>
            <a:chExt cx="2886366" cy="537916"/>
          </a:xfrm>
        </p:grpSpPr>
        <p:sp>
          <p:nvSpPr>
            <p:cNvPr id="21" name="椭圆 20"/>
            <p:cNvSpPr/>
            <p:nvPr/>
          </p:nvSpPr>
          <p:spPr>
            <a:xfrm>
              <a:off x="7093166" y="4630080"/>
              <a:ext cx="537916" cy="537916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2000" b="1" noProof="1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2000" b="1" noProof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65725" y="4641431"/>
              <a:ext cx="231380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CN" altLang="en-US" sz="2400" b="1" spc="300" dirty="0">
                  <a:solidFill>
                    <a:srgbClr val="895C33"/>
                  </a:solidFill>
                  <a:cs typeface="+mn-ea"/>
                </a:rPr>
                <a:t>总结展望</a:t>
              </a:r>
              <a:endParaRPr lang="zh-CN" altLang="en-US" sz="2400" b="1" spc="300" noProof="1">
                <a:solidFill>
                  <a:srgbClr val="895C33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093166" y="917616"/>
            <a:ext cx="2494452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  <a:sym typeface="+mn-lt"/>
              </a:rPr>
              <a:t>目录</a:t>
            </a:r>
            <a:r>
              <a:rPr kumimoji="1" lang="en-US" altLang="zh-CN" sz="4000" dirty="0">
                <a:solidFill>
                  <a:srgbClr val="895C33"/>
                </a:solidFill>
                <a:cs typeface="+mn-ea"/>
                <a:sym typeface="+mn-lt"/>
              </a:rPr>
              <a:t>/</a:t>
            </a:r>
          </a:p>
          <a:p>
            <a:pPr lvl="0" algn="ctr"/>
            <a:r>
              <a:rPr lang="en-US" altLang="zh-CN" sz="2000" dirty="0">
                <a:solidFill>
                  <a:srgbClr val="895C33"/>
                </a:solidFill>
                <a:cs typeface="+mn-ea"/>
                <a:sym typeface="+mn-lt"/>
              </a:rPr>
              <a:t>DIRECTORY</a:t>
            </a:r>
            <a:endParaRPr lang="zh-CN" altLang="en-US" sz="2000" dirty="0">
              <a:solidFill>
                <a:srgbClr val="895C33"/>
              </a:solidFill>
              <a:cs typeface="+mn-ea"/>
              <a:sym typeface="+mn-lt"/>
            </a:endParaRP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77385"/>
            <a:ext cx="12190413" cy="599758"/>
            <a:chOff x="0" y="752792"/>
            <a:chExt cx="12190413" cy="599758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3862085" y="752792"/>
              <a:ext cx="446624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问答框架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槽位填充</a:t>
              </a:r>
              <a:endParaRPr lang="en-US" altLang="zh-CN" dirty="0">
                <a:latin typeface="+mn-lt"/>
                <a:ea typeface="+mn-ea"/>
                <a:cs typeface="+mn-ea"/>
                <a:sym typeface="+mn-lt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1D5B5FA-D4EF-8DE2-39CB-6E1807608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2" y="1386885"/>
            <a:ext cx="4633289" cy="247578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7AF19CC-03FB-2165-7AA7-A0A81E828563}"/>
              </a:ext>
            </a:extLst>
          </p:cNvPr>
          <p:cNvSpPr txBox="1"/>
          <p:nvPr/>
        </p:nvSpPr>
        <p:spPr>
          <a:xfrm>
            <a:off x="5381698" y="1661276"/>
            <a:ext cx="645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当用户的意图为“想要订一张机票”时，变能够生成该任务对应的语义槽。</a:t>
            </a:r>
            <a:endParaRPr lang="en-US" altLang="zh-CN" dirty="0"/>
          </a:p>
          <a:p>
            <a:r>
              <a:rPr lang="zh-CN" altLang="en-US" dirty="0"/>
              <a:t>答案便是命名实体识别和槽位预测。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082A248-C66E-7908-8010-47A67B562C07}"/>
              </a:ext>
            </a:extLst>
          </p:cNvPr>
          <p:cNvSpPr txBox="1"/>
          <p:nvPr/>
        </p:nvSpPr>
        <p:spPr>
          <a:xfrm>
            <a:off x="448262" y="4465573"/>
            <a:ext cx="6134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、训练数据集：使用</a:t>
            </a:r>
            <a:r>
              <a:rPr lang="en-US" altLang="zh-CN" dirty="0" err="1"/>
              <a:t>ChineseBLUE</a:t>
            </a:r>
            <a:r>
              <a:rPr lang="zh-CN" altLang="en-US" dirty="0"/>
              <a:t>中的</a:t>
            </a:r>
            <a:r>
              <a:rPr lang="en-US" altLang="zh-CN" dirty="0" err="1"/>
              <a:t>cMedQANER</a:t>
            </a:r>
            <a:r>
              <a:rPr lang="zh-CN" altLang="en-US" dirty="0"/>
              <a:t>数据集</a:t>
            </a:r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加上人为构造的</a:t>
            </a:r>
            <a:r>
              <a:rPr lang="en-US" altLang="zh-CN" dirty="0"/>
              <a:t>Herb</a:t>
            </a:r>
            <a:r>
              <a:rPr lang="zh-CN" altLang="en-US" dirty="0"/>
              <a:t>、</a:t>
            </a:r>
            <a:r>
              <a:rPr lang="en-US" altLang="zh-CN" dirty="0"/>
              <a:t>Medicament</a:t>
            </a:r>
            <a:r>
              <a:rPr lang="zh-CN" altLang="en-US" dirty="0"/>
              <a:t>、</a:t>
            </a:r>
            <a:r>
              <a:rPr lang="en-US" altLang="zh-CN" dirty="0"/>
              <a:t>disease</a:t>
            </a:r>
            <a:r>
              <a:rPr lang="zh-CN" altLang="en-US" dirty="0"/>
              <a:t>标签的数据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52F7779-5CD3-5FEA-0D86-79E30E19F4B9}"/>
              </a:ext>
            </a:extLst>
          </p:cNvPr>
          <p:cNvSpPr txBox="1"/>
          <p:nvPr/>
        </p:nvSpPr>
        <p:spPr>
          <a:xfrm>
            <a:off x="593313" y="409735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对于命名实体识别模型：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DBE04EF-A3AD-6AD9-2247-A3D0246A4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78" y="3943787"/>
            <a:ext cx="3781217" cy="285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3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5F293E-91BD-E819-90CA-D92D8202E349}"/>
              </a:ext>
            </a:extLst>
          </p:cNvPr>
          <p:cNvSpPr txBox="1"/>
          <p:nvPr/>
        </p:nvSpPr>
        <p:spPr>
          <a:xfrm>
            <a:off x="418809" y="865539"/>
            <a:ext cx="1012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label-studio</a:t>
            </a:r>
            <a:r>
              <a:rPr lang="zh-CN" altLang="en-US" dirty="0"/>
              <a:t>工具构造含有实体标签</a:t>
            </a:r>
            <a:r>
              <a:rPr lang="en-US" altLang="zh-CN" dirty="0"/>
              <a:t>Herb</a:t>
            </a:r>
            <a:r>
              <a:rPr lang="zh-CN" altLang="en-US" dirty="0"/>
              <a:t>、</a:t>
            </a:r>
            <a:r>
              <a:rPr lang="en-US" altLang="zh-CN" dirty="0"/>
              <a:t>Medicament</a:t>
            </a:r>
            <a:r>
              <a:rPr lang="zh-CN" altLang="en-US" dirty="0"/>
              <a:t>、</a:t>
            </a:r>
            <a:r>
              <a:rPr lang="en-US" altLang="zh-CN" dirty="0"/>
              <a:t>Disease</a:t>
            </a:r>
            <a:r>
              <a:rPr lang="zh-CN" altLang="en-US" dirty="0"/>
              <a:t>的数据，并改写为训练集的形式</a:t>
            </a:r>
          </a:p>
        </p:txBody>
      </p:sp>
      <p:pic>
        <p:nvPicPr>
          <p:cNvPr id="7" name="图片 6" descr="图形用户界面, 应用程序, Word&#10;&#10;描述已自动生成">
            <a:extLst>
              <a:ext uri="{FF2B5EF4-FFF2-40B4-BE49-F238E27FC236}">
                <a16:creationId xmlns:a16="http://schemas.microsoft.com/office/drawing/2014/main" id="{6DEC66DC-D77D-2334-4186-FAD90C62677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32" y="1730220"/>
            <a:ext cx="7552525" cy="44345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CDAC04-3410-D530-9550-4743756A8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4940" y="1730220"/>
            <a:ext cx="3230300" cy="438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02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87F4BE-A87A-C7AE-5285-EB0A7CBFEE49}"/>
              </a:ext>
            </a:extLst>
          </p:cNvPr>
          <p:cNvSpPr txBox="1"/>
          <p:nvPr/>
        </p:nvSpPr>
        <p:spPr>
          <a:xfrm>
            <a:off x="397869" y="830638"/>
            <a:ext cx="4741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BiLstm_CRF</a:t>
            </a:r>
            <a:r>
              <a:rPr lang="zh-CN" altLang="en-US" dirty="0"/>
              <a:t>模型进行命名实体识别训练：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E1B69-F435-1D05-A7AA-238BD061D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356" y="1199968"/>
            <a:ext cx="5454930" cy="5124713"/>
          </a:xfrm>
          <a:prstGeom prst="rect">
            <a:avLst/>
          </a:prstGeom>
        </p:spPr>
      </p:pic>
      <p:pic>
        <p:nvPicPr>
          <p:cNvPr id="6" name="图片 5" descr="文本&#10;&#10;中度可信度描述已自动生成">
            <a:extLst>
              <a:ext uri="{FF2B5EF4-FFF2-40B4-BE49-F238E27FC236}">
                <a16:creationId xmlns:a16="http://schemas.microsoft.com/office/drawing/2014/main" id="{85096AC5-5614-2572-4377-25A25C456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27" y="2114199"/>
            <a:ext cx="6258842" cy="370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5487F4BE-A87A-C7AE-5285-EB0A7CBFEE49}"/>
              </a:ext>
            </a:extLst>
          </p:cNvPr>
          <p:cNvSpPr txBox="1"/>
          <p:nvPr/>
        </p:nvSpPr>
        <p:spPr>
          <a:xfrm>
            <a:off x="197513" y="418809"/>
            <a:ext cx="5430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但是实体识别模型的效果并不理想，为此我们构建了一个包含</a:t>
            </a:r>
            <a:r>
              <a:rPr lang="en-US" altLang="zh-CN" dirty="0"/>
              <a:t>Herb</a:t>
            </a:r>
            <a:r>
              <a:rPr lang="zh-CN" altLang="en-US" dirty="0"/>
              <a:t>，</a:t>
            </a:r>
            <a:r>
              <a:rPr lang="en-US" altLang="zh-CN" dirty="0"/>
              <a:t>Disease</a:t>
            </a:r>
            <a:r>
              <a:rPr lang="zh-CN" altLang="en-US" dirty="0"/>
              <a:t>，</a:t>
            </a:r>
            <a:r>
              <a:rPr lang="en-US" altLang="zh-CN" dirty="0"/>
              <a:t>Medicament</a:t>
            </a:r>
            <a:r>
              <a:rPr lang="zh-CN" altLang="en-US" dirty="0"/>
              <a:t>关键字字典的</a:t>
            </a:r>
            <a:r>
              <a:rPr lang="en-US" altLang="zh-CN" dirty="0" err="1"/>
              <a:t>json</a:t>
            </a:r>
            <a:r>
              <a:rPr lang="zh-CN" altLang="en-US" dirty="0"/>
              <a:t>文件，并使用</a:t>
            </a:r>
            <a:r>
              <a:rPr lang="en-US" altLang="zh-CN" dirty="0" err="1"/>
              <a:t>ahocorasick</a:t>
            </a:r>
            <a:r>
              <a:rPr lang="zh-CN" altLang="en-US" dirty="0"/>
              <a:t>算法进行关键词抽取。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0BBAF5F-8A35-02E0-8D86-161E465A0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91" y="3085075"/>
            <a:ext cx="6443678" cy="3774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C8967A1-F61A-0599-340B-694F0383EAC8}"/>
              </a:ext>
            </a:extLst>
          </p:cNvPr>
          <p:cNvSpPr txBox="1"/>
          <p:nvPr/>
        </p:nvSpPr>
        <p:spPr>
          <a:xfrm>
            <a:off x="6361987" y="507472"/>
            <a:ext cx="60936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 err="1">
                <a:solidFill>
                  <a:srgbClr val="191B1F"/>
                </a:solidFill>
                <a:effectLst/>
                <a:latin typeface="-apple-system"/>
              </a:rPr>
              <a:t>Aho-Corasick</a:t>
            </a:r>
            <a:r>
              <a:rPr lang="zh-CN" altLang="en-US" b="1" i="0" dirty="0">
                <a:solidFill>
                  <a:srgbClr val="191B1F"/>
                </a:solidFill>
                <a:effectLst/>
                <a:latin typeface="-apple-system"/>
              </a:rPr>
              <a:t>算法</a:t>
            </a:r>
            <a:r>
              <a:rPr lang="zh-CN" altLang="en-US" b="0" i="0" dirty="0">
                <a:solidFill>
                  <a:srgbClr val="191B1F"/>
                </a:solidFill>
                <a:effectLst/>
                <a:latin typeface="-apple-system"/>
              </a:rPr>
              <a:t>是一种用于多模式字符串匹配的算法，它可以高效地在一段文本中同时查找多个关键词（模式）。</a:t>
            </a:r>
            <a:endParaRPr lang="en-US" altLang="zh-CN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AB3D1-B405-F17B-0F0B-414344D958D2}"/>
              </a:ext>
            </a:extLst>
          </p:cNvPr>
          <p:cNvSpPr txBox="1"/>
          <p:nvPr/>
        </p:nvSpPr>
        <p:spPr>
          <a:xfrm>
            <a:off x="307127" y="1647316"/>
            <a:ext cx="8110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通过对不同意图类别定义预设好的语义槽，当识别出用户提问的命名实体便使用实体填槽，执行设定好的</a:t>
            </a:r>
            <a:r>
              <a:rPr lang="en-US" altLang="zh-CN" dirty="0" err="1"/>
              <a:t>cql</a:t>
            </a:r>
            <a:r>
              <a:rPr lang="zh-CN" altLang="en-US" dirty="0"/>
              <a:t>语句得到答案。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当置信度不够高时，设定了再次询问语句来确定用户的意图。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8A42072-4100-0FC3-C748-C4C1B60080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2" t="1018" r="4459" b="3432"/>
          <a:stretch/>
        </p:blipFill>
        <p:spPr>
          <a:xfrm>
            <a:off x="8487866" y="1632670"/>
            <a:ext cx="3395420" cy="522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3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461741" y="2927603"/>
            <a:ext cx="5266929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  <a:sym typeface="+mn-lt"/>
              </a:rPr>
              <a:t>三、成果展示</a:t>
            </a:r>
            <a:endParaRPr kumimoji="1" lang="en-US" altLang="zh-CN" sz="4000" dirty="0">
              <a:solidFill>
                <a:srgbClr val="895C3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7037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知识图谱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80C0282-8F88-7B7A-E198-D8A68C78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415" y="1077143"/>
            <a:ext cx="8311579" cy="5782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5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知识图谱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 descr="游戏机里面的屏幕&#10;&#10;描述已自动生成">
            <a:extLst>
              <a:ext uri="{FF2B5EF4-FFF2-40B4-BE49-F238E27FC236}">
                <a16:creationId xmlns:a16="http://schemas.microsoft.com/office/drawing/2014/main" id="{583B23A2-267E-588B-3199-23C8AC231D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7" y="915763"/>
            <a:ext cx="12190413" cy="54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585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知识图谱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9884732-707E-8809-BBDF-9C1ABB88A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477" y="1076992"/>
            <a:ext cx="6941046" cy="57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前端页面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35398876-79B8-4F3A-8385-05978088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52" y="1537419"/>
            <a:ext cx="53638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95C33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000" b="0" dirty="0"/>
              <a:t>使用</a:t>
            </a:r>
            <a:r>
              <a:rPr lang="en-US" altLang="zh-CN" sz="2000" b="0" dirty="0" err="1"/>
              <a:t>vue</a:t>
            </a:r>
            <a:r>
              <a:rPr lang="en-US" altLang="zh-CN" sz="2000" b="0" dirty="0"/>
              <a:t> + </a:t>
            </a:r>
            <a:r>
              <a:rPr lang="en-US" altLang="zh-CN" sz="2000" b="0" dirty="0" err="1"/>
              <a:t>vite</a:t>
            </a:r>
            <a:r>
              <a:rPr lang="en-US" altLang="zh-CN" sz="2000" b="0" dirty="0"/>
              <a:t> + </a:t>
            </a:r>
            <a:r>
              <a:rPr lang="en-US" altLang="zh-CN" sz="2000" b="0" dirty="0" err="1"/>
              <a:t>ts</a:t>
            </a:r>
            <a:r>
              <a:rPr lang="zh-CN" altLang="en-US" sz="2000" b="0" dirty="0"/>
              <a:t>来构建前端页面</a:t>
            </a:r>
            <a:r>
              <a:rPr lang="zh-CN" altLang="en-US" b="0" dirty="0"/>
              <a:t>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B7851FEA-0AEE-4975-A658-884BCDAC9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1218" y="2376939"/>
            <a:ext cx="10275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95C33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000" b="0" dirty="0"/>
              <a:t>优势：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49">
            <a:extLst>
              <a:ext uri="{FF2B5EF4-FFF2-40B4-BE49-F238E27FC236}">
                <a16:creationId xmlns:a16="http://schemas.microsoft.com/office/drawing/2014/main" id="{88CA1FEE-3D29-494B-8EC9-3927CC7676EE}"/>
              </a:ext>
            </a:extLst>
          </p:cNvPr>
          <p:cNvSpPr txBox="1"/>
          <p:nvPr/>
        </p:nvSpPr>
        <p:spPr>
          <a:xfrm>
            <a:off x="1824086" y="2864904"/>
            <a:ext cx="7423607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性能优越：</a:t>
            </a: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Vite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是一个基于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ES Module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的构建工具，利用原生的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ES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模块化系统，使得开发服务器能够以非常快的速度启动。这带来了更快的开发、热更新和构建速度，提升了整体性能。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0" name="文本框 49">
            <a:extLst>
              <a:ext uri="{FF2B5EF4-FFF2-40B4-BE49-F238E27FC236}">
                <a16:creationId xmlns:a16="http://schemas.microsoft.com/office/drawing/2014/main" id="{74EC1B78-4822-496D-B0E4-451FB006919E}"/>
              </a:ext>
            </a:extLst>
          </p:cNvPr>
          <p:cNvSpPr txBox="1"/>
          <p:nvPr/>
        </p:nvSpPr>
        <p:spPr>
          <a:xfrm>
            <a:off x="1824085" y="3913590"/>
            <a:ext cx="7423607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开发体验：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Vue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提供了简洁而强大的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API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，使得前端开发变得更加直观和高效。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TypeScript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则增强了代码的可维护性和安全性，通过静态类型检查提前捕获潜在错误。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1" name="文本框 49">
            <a:extLst>
              <a:ext uri="{FF2B5EF4-FFF2-40B4-BE49-F238E27FC236}">
                <a16:creationId xmlns:a16="http://schemas.microsoft.com/office/drawing/2014/main" id="{70B380B8-9D75-490D-8E15-F9D20294781A}"/>
              </a:ext>
            </a:extLst>
          </p:cNvPr>
          <p:cNvSpPr txBox="1"/>
          <p:nvPr/>
        </p:nvSpPr>
        <p:spPr>
          <a:xfrm>
            <a:off x="1824085" y="5068162"/>
            <a:ext cx="742360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适用于大型项目：这个组合提供了良好的架构和工具，能够更好地组织和管理复杂的代码结构。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0269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前端页面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90BF29EE-6645-45E2-806C-E0E9A5506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0" y="1307416"/>
            <a:ext cx="2960966" cy="523411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AA733F-76F5-4087-861B-6C3CE51BD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887" y="1338647"/>
            <a:ext cx="2960966" cy="52723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35F99B2-928D-4546-8819-E3C6B4CCD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44" y="1307414"/>
            <a:ext cx="2960965" cy="53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18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461741" y="2927603"/>
            <a:ext cx="5266929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  <a:sym typeface="+mn-lt"/>
              </a:rPr>
              <a:t>一、项目背景</a:t>
            </a:r>
            <a:endParaRPr kumimoji="1" lang="en-US" altLang="zh-CN" sz="4000" dirty="0">
              <a:solidFill>
                <a:srgbClr val="895C33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前端页面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0F80E67-A101-4780-9DDE-2B50BD6A55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" t="1029" r="545" b="1254"/>
          <a:stretch/>
        </p:blipFill>
        <p:spPr>
          <a:xfrm>
            <a:off x="1687396" y="1311571"/>
            <a:ext cx="3731639" cy="537078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D7E595-9E34-45F7-A84F-EED1B3F58C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t="905" r="2062" b="1489"/>
          <a:stretch/>
        </p:blipFill>
        <p:spPr>
          <a:xfrm>
            <a:off x="6771379" y="1311571"/>
            <a:ext cx="3550972" cy="524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9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后端部分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35398876-79B8-4F3A-8385-05978088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352" y="1537419"/>
            <a:ext cx="5363853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95C33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000" b="0" dirty="0"/>
              <a:t>使用</a:t>
            </a:r>
            <a:r>
              <a:rPr lang="en-US" altLang="zh-CN" sz="2000" b="0" dirty="0" err="1"/>
              <a:t>django</a:t>
            </a:r>
            <a:r>
              <a:rPr lang="zh-CN" altLang="en-US" sz="2000" b="0" dirty="0"/>
              <a:t>框架来搭建后端服务</a:t>
            </a:r>
            <a:r>
              <a:rPr lang="zh-CN" altLang="en-US" b="0" dirty="0"/>
              <a:t>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:a16="http://schemas.microsoft.com/office/drawing/2014/main" id="{B7851FEA-0AEE-4975-A658-884BCDAC91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5486" y="2387440"/>
            <a:ext cx="102752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95C33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000" b="0" dirty="0"/>
              <a:t>优势：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49">
            <a:extLst>
              <a:ext uri="{FF2B5EF4-FFF2-40B4-BE49-F238E27FC236}">
                <a16:creationId xmlns:a16="http://schemas.microsoft.com/office/drawing/2014/main" id="{88CA1FEE-3D29-494B-8EC9-3927CC7676EE}"/>
              </a:ext>
            </a:extLst>
          </p:cNvPr>
          <p:cNvSpPr txBox="1"/>
          <p:nvPr/>
        </p:nvSpPr>
        <p:spPr>
          <a:xfrm>
            <a:off x="1824086" y="2864904"/>
            <a:ext cx="742360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全功能性：</a:t>
            </a:r>
            <a:r>
              <a:rPr lang="en-US" altLang="zh-CN" sz="1600" b="0" i="0" dirty="0" err="1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是一个全功能的框架，内置了许多功能，如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ORM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（对象关系映射）、表单处理、认证系统等。这些功能可以让我们在开发过程中更加高效。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0" name="文本框 49">
            <a:extLst>
              <a:ext uri="{FF2B5EF4-FFF2-40B4-BE49-F238E27FC236}">
                <a16:creationId xmlns:a16="http://schemas.microsoft.com/office/drawing/2014/main" id="{74EC1B78-4822-496D-B0E4-451FB006919E}"/>
              </a:ext>
            </a:extLst>
          </p:cNvPr>
          <p:cNvSpPr txBox="1"/>
          <p:nvPr/>
        </p:nvSpPr>
        <p:spPr>
          <a:xfrm>
            <a:off x="1824085" y="3913590"/>
            <a:ext cx="7423607" cy="83099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强大的数据库访问组件： 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Django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ORM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使得与数据库的交互变得非常简单，它提供了高级的查询语言和模型定义，开发人员可以轻松地操作数据库，而不用写那些繁琐的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SQL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语句。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  <p:sp>
        <p:nvSpPr>
          <p:cNvPr id="21" name="文本框 49">
            <a:extLst>
              <a:ext uri="{FF2B5EF4-FFF2-40B4-BE49-F238E27FC236}">
                <a16:creationId xmlns:a16="http://schemas.microsoft.com/office/drawing/2014/main" id="{70B380B8-9D75-490D-8E15-F9D20294781A}"/>
              </a:ext>
            </a:extLst>
          </p:cNvPr>
          <p:cNvSpPr txBox="1"/>
          <p:nvPr/>
        </p:nvSpPr>
        <p:spPr>
          <a:xfrm>
            <a:off x="1824085" y="5152892"/>
            <a:ext cx="7423607" cy="58477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先进的</a:t>
            </a:r>
            <a:r>
              <a:rPr lang="en-US" altLang="zh-CN" sz="1600" b="0" i="0" dirty="0">
                <a:solidFill>
                  <a:srgbClr val="374151"/>
                </a:solidFill>
                <a:effectLst/>
                <a:latin typeface="Söhne"/>
              </a:rPr>
              <a:t>App</a:t>
            </a:r>
            <a:r>
              <a:rPr lang="zh-CN" altLang="en-US" sz="1600" b="0" i="0" dirty="0">
                <a:solidFill>
                  <a:srgbClr val="374151"/>
                </a:solidFill>
                <a:effectLst/>
                <a:latin typeface="Söhne"/>
              </a:rPr>
              <a:t>设计理念：通过模块化和可重用的设计，每个应用都可以独立开发、测试和重用。这提高了代码的模块化程度，使得整体项目更易于维护。</a:t>
            </a:r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720554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后端服务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8">
            <a:extLst>
              <a:ext uri="{FF2B5EF4-FFF2-40B4-BE49-F238E27FC236}">
                <a16:creationId xmlns:a16="http://schemas.microsoft.com/office/drawing/2014/main" id="{35398876-79B8-4F3A-8385-059780885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635" y="2185641"/>
            <a:ext cx="2860261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95C33"/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2800" b="0" dirty="0"/>
              <a:t>主要功能：</a:t>
            </a:r>
            <a:endParaRPr lang="zh-CN" altLang="en-US" sz="2800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49">
            <a:extLst>
              <a:ext uri="{FF2B5EF4-FFF2-40B4-BE49-F238E27FC236}">
                <a16:creationId xmlns:a16="http://schemas.microsoft.com/office/drawing/2014/main" id="{03348097-1651-4BA8-A026-E7CEFB7BB25E}"/>
              </a:ext>
            </a:extLst>
          </p:cNvPr>
          <p:cNvSpPr txBox="1"/>
          <p:nvPr/>
        </p:nvSpPr>
        <p:spPr>
          <a:xfrm>
            <a:off x="1569561" y="3281966"/>
            <a:ext cx="8121193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800" b="0" i="0" dirty="0">
                <a:solidFill>
                  <a:srgbClr val="374151"/>
                </a:solidFill>
                <a:effectLst/>
                <a:latin typeface="Söhne"/>
              </a:rPr>
              <a:t>存储用户的基本信息、接收前端返回的问题，生成答案后返回给前端、存储用户的问答记录</a:t>
            </a:r>
            <a:endParaRPr lang="zh-CN" altLang="en-US" sz="2800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9010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后端部分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75C0F68-94D6-49AC-8BB3-60ADF96801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01" y="1363191"/>
            <a:ext cx="3775100" cy="50080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B5E2CD34-B062-4B07-98CE-C1A4FBC72346}"/>
              </a:ext>
            </a:extLst>
          </p:cNvPr>
          <p:cNvSpPr/>
          <p:nvPr/>
        </p:nvSpPr>
        <p:spPr>
          <a:xfrm>
            <a:off x="-799173" y="1164791"/>
            <a:ext cx="4824420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en-US" altLang="zh-CN" sz="3200" dirty="0">
              <a:solidFill>
                <a:srgbClr val="895C33"/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DAD94C-5D2D-4A2A-BFFB-74F740774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0634" y="2669160"/>
            <a:ext cx="6668078" cy="197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461741" y="2927603"/>
            <a:ext cx="5266929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  <a:sym typeface="+mn-lt"/>
              </a:rPr>
              <a:t>四、总结</a:t>
            </a:r>
            <a:endParaRPr kumimoji="1" lang="en-US" altLang="zh-CN" sz="4000" dirty="0">
              <a:solidFill>
                <a:srgbClr val="895C3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694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87585"/>
            <a:ext cx="12190413" cy="589558"/>
            <a:chOff x="0" y="762992"/>
            <a:chExt cx="12190413" cy="589558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762992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总结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任意多边形 3"/>
          <p:cNvSpPr/>
          <p:nvPr/>
        </p:nvSpPr>
        <p:spPr>
          <a:xfrm>
            <a:off x="3820018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895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9" name="任意多边形 4"/>
          <p:cNvSpPr/>
          <p:nvPr/>
        </p:nvSpPr>
        <p:spPr>
          <a:xfrm>
            <a:off x="3820018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" name="任意多边形 5"/>
          <p:cNvSpPr/>
          <p:nvPr/>
        </p:nvSpPr>
        <p:spPr>
          <a:xfrm>
            <a:off x="6470912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895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1" name="任意多边形 6"/>
          <p:cNvSpPr/>
          <p:nvPr/>
        </p:nvSpPr>
        <p:spPr>
          <a:xfrm>
            <a:off x="6470912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2" name="任意多边形 15"/>
          <p:cNvSpPr/>
          <p:nvPr/>
        </p:nvSpPr>
        <p:spPr>
          <a:xfrm>
            <a:off x="9121805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895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3" name="任意多边形 16"/>
          <p:cNvSpPr/>
          <p:nvPr/>
        </p:nvSpPr>
        <p:spPr>
          <a:xfrm>
            <a:off x="9121805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/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4" name="任意多边形 35"/>
          <p:cNvSpPr/>
          <p:nvPr/>
        </p:nvSpPr>
        <p:spPr>
          <a:xfrm>
            <a:off x="1169125" y="2189735"/>
            <a:ext cx="1954087" cy="3819179"/>
          </a:xfrm>
          <a:custGeom>
            <a:avLst/>
            <a:gdLst>
              <a:gd name="connsiteX0" fmla="*/ 495242 w 1638688"/>
              <a:gd name="connsiteY0" fmla="*/ 3158802 h 3202290"/>
              <a:gd name="connsiteX1" fmla="*/ 496136 w 1638688"/>
              <a:gd name="connsiteY1" fmla="*/ 3159001 h 3202290"/>
              <a:gd name="connsiteX2" fmla="*/ 496213 w 1638688"/>
              <a:gd name="connsiteY2" fmla="*/ 3159024 h 3202290"/>
              <a:gd name="connsiteX3" fmla="*/ 325316 w 1638688"/>
              <a:gd name="connsiteY3" fmla="*/ 3000745 h 3202290"/>
              <a:gd name="connsiteX4" fmla="*/ 327203 w 1638688"/>
              <a:gd name="connsiteY4" fmla="*/ 3003430 h 3202290"/>
              <a:gd name="connsiteX5" fmla="*/ 327126 w 1638688"/>
              <a:gd name="connsiteY5" fmla="*/ 3003354 h 3202290"/>
              <a:gd name="connsiteX6" fmla="*/ 325316 w 1638688"/>
              <a:gd name="connsiteY6" fmla="*/ 3000745 h 3202290"/>
              <a:gd name="connsiteX7" fmla="*/ 0 w 1638688"/>
              <a:gd name="connsiteY7" fmla="*/ 0 h 3202290"/>
              <a:gd name="connsiteX8" fmla="*/ 1638688 w 1638688"/>
              <a:gd name="connsiteY8" fmla="*/ 0 h 3202290"/>
              <a:gd name="connsiteX9" fmla="*/ 1638688 w 1638688"/>
              <a:gd name="connsiteY9" fmla="*/ 2946769 h 3202290"/>
              <a:gd name="connsiteX10" fmla="*/ 1625270 w 1638688"/>
              <a:gd name="connsiteY10" fmla="*/ 2942296 h 3202290"/>
              <a:gd name="connsiteX11" fmla="*/ 1566334 w 1638688"/>
              <a:gd name="connsiteY11" fmla="*/ 2922651 h 3202290"/>
              <a:gd name="connsiteX12" fmla="*/ 1540934 w 1638688"/>
              <a:gd name="connsiteY12" fmla="*/ 2931118 h 3202290"/>
              <a:gd name="connsiteX13" fmla="*/ 1532467 w 1638688"/>
              <a:gd name="connsiteY13" fmla="*/ 2956518 h 3202290"/>
              <a:gd name="connsiteX14" fmla="*/ 1507067 w 1638688"/>
              <a:gd name="connsiteY14" fmla="*/ 2964984 h 3202290"/>
              <a:gd name="connsiteX15" fmla="*/ 1481667 w 1638688"/>
              <a:gd name="connsiteY15" fmla="*/ 2973451 h 3202290"/>
              <a:gd name="connsiteX16" fmla="*/ 1430867 w 1638688"/>
              <a:gd name="connsiteY16" fmla="*/ 2990384 h 3202290"/>
              <a:gd name="connsiteX17" fmla="*/ 1388534 w 1638688"/>
              <a:gd name="connsiteY17" fmla="*/ 3041184 h 3202290"/>
              <a:gd name="connsiteX18" fmla="*/ 1329267 w 1638688"/>
              <a:gd name="connsiteY18" fmla="*/ 3049651 h 3202290"/>
              <a:gd name="connsiteX19" fmla="*/ 1270000 w 1638688"/>
              <a:gd name="connsiteY19" fmla="*/ 3032718 h 3202290"/>
              <a:gd name="connsiteX20" fmla="*/ 1210734 w 1638688"/>
              <a:gd name="connsiteY20" fmla="*/ 3024251 h 3202290"/>
              <a:gd name="connsiteX21" fmla="*/ 1185334 w 1638688"/>
              <a:gd name="connsiteY21" fmla="*/ 3007318 h 3202290"/>
              <a:gd name="connsiteX22" fmla="*/ 1159934 w 1638688"/>
              <a:gd name="connsiteY22" fmla="*/ 2998851 h 3202290"/>
              <a:gd name="connsiteX23" fmla="*/ 1134534 w 1638688"/>
              <a:gd name="connsiteY23" fmla="*/ 2981918 h 3202290"/>
              <a:gd name="connsiteX24" fmla="*/ 1109134 w 1638688"/>
              <a:gd name="connsiteY24" fmla="*/ 2973451 h 3202290"/>
              <a:gd name="connsiteX25" fmla="*/ 1066800 w 1638688"/>
              <a:gd name="connsiteY25" fmla="*/ 2939584 h 3202290"/>
              <a:gd name="connsiteX26" fmla="*/ 1058334 w 1638688"/>
              <a:gd name="connsiteY26" fmla="*/ 2905718 h 3202290"/>
              <a:gd name="connsiteX27" fmla="*/ 1041400 w 1638688"/>
              <a:gd name="connsiteY27" fmla="*/ 2888784 h 3202290"/>
              <a:gd name="connsiteX28" fmla="*/ 1032934 w 1638688"/>
              <a:gd name="connsiteY28" fmla="*/ 2854918 h 3202290"/>
              <a:gd name="connsiteX29" fmla="*/ 982134 w 1638688"/>
              <a:gd name="connsiteY29" fmla="*/ 2846451 h 3202290"/>
              <a:gd name="connsiteX30" fmla="*/ 956734 w 1638688"/>
              <a:gd name="connsiteY30" fmla="*/ 2854918 h 3202290"/>
              <a:gd name="connsiteX31" fmla="*/ 880534 w 1638688"/>
              <a:gd name="connsiteY31" fmla="*/ 2880318 h 3202290"/>
              <a:gd name="connsiteX32" fmla="*/ 838200 w 1638688"/>
              <a:gd name="connsiteY32" fmla="*/ 2914184 h 3202290"/>
              <a:gd name="connsiteX33" fmla="*/ 821267 w 1638688"/>
              <a:gd name="connsiteY33" fmla="*/ 2939584 h 3202290"/>
              <a:gd name="connsiteX34" fmla="*/ 778934 w 1638688"/>
              <a:gd name="connsiteY34" fmla="*/ 2990384 h 3202290"/>
              <a:gd name="connsiteX35" fmla="*/ 728134 w 1638688"/>
              <a:gd name="connsiteY35" fmla="*/ 3024251 h 3202290"/>
              <a:gd name="connsiteX36" fmla="*/ 677334 w 1638688"/>
              <a:gd name="connsiteY36" fmla="*/ 3049651 h 3202290"/>
              <a:gd name="connsiteX37" fmla="*/ 635000 w 1638688"/>
              <a:gd name="connsiteY37" fmla="*/ 3100451 h 3202290"/>
              <a:gd name="connsiteX38" fmla="*/ 626534 w 1638688"/>
              <a:gd name="connsiteY38" fmla="*/ 3142784 h 3202290"/>
              <a:gd name="connsiteX39" fmla="*/ 609600 w 1638688"/>
              <a:gd name="connsiteY39" fmla="*/ 3168184 h 3202290"/>
              <a:gd name="connsiteX40" fmla="*/ 601134 w 1638688"/>
              <a:gd name="connsiteY40" fmla="*/ 3193584 h 3202290"/>
              <a:gd name="connsiteX41" fmla="*/ 567267 w 1638688"/>
              <a:gd name="connsiteY41" fmla="*/ 3202051 h 3202290"/>
              <a:gd name="connsiteX42" fmla="*/ 524934 w 1638688"/>
              <a:gd name="connsiteY42" fmla="*/ 3168184 h 3202290"/>
              <a:gd name="connsiteX43" fmla="*/ 504840 w 1638688"/>
              <a:gd name="connsiteY43" fmla="*/ 3161637 h 3202290"/>
              <a:gd name="connsiteX44" fmla="*/ 496213 w 1638688"/>
              <a:gd name="connsiteY44" fmla="*/ 3159024 h 3202290"/>
              <a:gd name="connsiteX45" fmla="*/ 498576 w 1638688"/>
              <a:gd name="connsiteY45" fmla="*/ 3159566 h 3202290"/>
              <a:gd name="connsiteX46" fmla="*/ 482600 w 1638688"/>
              <a:gd name="connsiteY46" fmla="*/ 3142784 h 3202290"/>
              <a:gd name="connsiteX47" fmla="*/ 457200 w 1638688"/>
              <a:gd name="connsiteY47" fmla="*/ 3134318 h 3202290"/>
              <a:gd name="connsiteX48" fmla="*/ 423334 w 1638688"/>
              <a:gd name="connsiteY48" fmla="*/ 3108918 h 3202290"/>
              <a:gd name="connsiteX49" fmla="*/ 397934 w 1638688"/>
              <a:gd name="connsiteY49" fmla="*/ 3100451 h 3202290"/>
              <a:gd name="connsiteX50" fmla="*/ 364067 w 1638688"/>
              <a:gd name="connsiteY50" fmla="*/ 3058118 h 3202290"/>
              <a:gd name="connsiteX51" fmla="*/ 328502 w 1638688"/>
              <a:gd name="connsiteY51" fmla="*/ 3005277 h 3202290"/>
              <a:gd name="connsiteX52" fmla="*/ 327203 w 1638688"/>
              <a:gd name="connsiteY52" fmla="*/ 3003430 h 3202290"/>
              <a:gd name="connsiteX53" fmla="*/ 331520 w 1638688"/>
              <a:gd name="connsiteY53" fmla="*/ 3007646 h 3202290"/>
              <a:gd name="connsiteX54" fmla="*/ 313267 w 1638688"/>
              <a:gd name="connsiteY54" fmla="*/ 2973451 h 3202290"/>
              <a:gd name="connsiteX55" fmla="*/ 296334 w 1638688"/>
              <a:gd name="connsiteY55" fmla="*/ 2948051 h 3202290"/>
              <a:gd name="connsiteX56" fmla="*/ 279400 w 1638688"/>
              <a:gd name="connsiteY56" fmla="*/ 2880318 h 3202290"/>
              <a:gd name="connsiteX57" fmla="*/ 262467 w 1638688"/>
              <a:gd name="connsiteY57" fmla="*/ 2854918 h 3202290"/>
              <a:gd name="connsiteX58" fmla="*/ 237067 w 1638688"/>
              <a:gd name="connsiteY58" fmla="*/ 2812584 h 3202290"/>
              <a:gd name="connsiteX59" fmla="*/ 177800 w 1638688"/>
              <a:gd name="connsiteY59" fmla="*/ 2804118 h 3202290"/>
              <a:gd name="connsiteX60" fmla="*/ 152400 w 1638688"/>
              <a:gd name="connsiteY60" fmla="*/ 2812584 h 3202290"/>
              <a:gd name="connsiteX61" fmla="*/ 127000 w 1638688"/>
              <a:gd name="connsiteY61" fmla="*/ 2821051 h 3202290"/>
              <a:gd name="connsiteX62" fmla="*/ 59267 w 1638688"/>
              <a:gd name="connsiteY62" fmla="*/ 2854918 h 3202290"/>
              <a:gd name="connsiteX63" fmla="*/ 33867 w 1638688"/>
              <a:gd name="connsiteY63" fmla="*/ 2863384 h 3202290"/>
              <a:gd name="connsiteX64" fmla="*/ 5213 w 1638688"/>
              <a:gd name="connsiteY64" fmla="*/ 2895431 h 3202290"/>
              <a:gd name="connsiteX65" fmla="*/ 0 w 1638688"/>
              <a:gd name="connsiteY65" fmla="*/ 2912257 h 3202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638688" h="3202290">
                <a:moveTo>
                  <a:pt x="495242" y="3158802"/>
                </a:moveTo>
                <a:cubicBezTo>
                  <a:pt x="494636" y="3158626"/>
                  <a:pt x="494736" y="3158610"/>
                  <a:pt x="496136" y="3159001"/>
                </a:cubicBezTo>
                <a:lnTo>
                  <a:pt x="496213" y="3159024"/>
                </a:lnTo>
                <a:close/>
                <a:moveTo>
                  <a:pt x="325316" y="3000745"/>
                </a:moveTo>
                <a:lnTo>
                  <a:pt x="327203" y="3003430"/>
                </a:lnTo>
                <a:lnTo>
                  <a:pt x="327126" y="3003354"/>
                </a:lnTo>
                <a:cubicBezTo>
                  <a:pt x="326085" y="3001915"/>
                  <a:pt x="325284" y="3000735"/>
                  <a:pt x="325316" y="3000745"/>
                </a:cubicBezTo>
                <a:close/>
                <a:moveTo>
                  <a:pt x="0" y="0"/>
                </a:moveTo>
                <a:lnTo>
                  <a:pt x="1638688" y="0"/>
                </a:lnTo>
                <a:lnTo>
                  <a:pt x="1638688" y="2946769"/>
                </a:lnTo>
                <a:lnTo>
                  <a:pt x="1625270" y="2942296"/>
                </a:lnTo>
                <a:cubicBezTo>
                  <a:pt x="1602054" y="2934557"/>
                  <a:pt x="1566338" y="2922652"/>
                  <a:pt x="1566334" y="2922651"/>
                </a:cubicBezTo>
                <a:cubicBezTo>
                  <a:pt x="1557464" y="2921666"/>
                  <a:pt x="1547245" y="2924807"/>
                  <a:pt x="1540934" y="2931118"/>
                </a:cubicBezTo>
                <a:cubicBezTo>
                  <a:pt x="1534623" y="2937429"/>
                  <a:pt x="1535289" y="2948051"/>
                  <a:pt x="1532467" y="2956518"/>
                </a:cubicBezTo>
                <a:lnTo>
                  <a:pt x="1507067" y="2964984"/>
                </a:lnTo>
                <a:lnTo>
                  <a:pt x="1481667" y="2973451"/>
                </a:lnTo>
                <a:cubicBezTo>
                  <a:pt x="1464734" y="2979095"/>
                  <a:pt x="1446003" y="2980924"/>
                  <a:pt x="1430867" y="2990384"/>
                </a:cubicBezTo>
                <a:cubicBezTo>
                  <a:pt x="1389477" y="3016253"/>
                  <a:pt x="1442093" y="3019760"/>
                  <a:pt x="1388534" y="3041184"/>
                </a:cubicBezTo>
                <a:cubicBezTo>
                  <a:pt x="1370005" y="3048596"/>
                  <a:pt x="1349023" y="3046829"/>
                  <a:pt x="1329267" y="3049651"/>
                </a:cubicBezTo>
                <a:cubicBezTo>
                  <a:pt x="1307499" y="3042395"/>
                  <a:pt x="1293396" y="3036972"/>
                  <a:pt x="1270000" y="3032718"/>
                </a:cubicBezTo>
                <a:cubicBezTo>
                  <a:pt x="1250366" y="3029148"/>
                  <a:pt x="1229848" y="3029985"/>
                  <a:pt x="1210734" y="3024251"/>
                </a:cubicBezTo>
                <a:cubicBezTo>
                  <a:pt x="1200988" y="3021327"/>
                  <a:pt x="1194435" y="3011869"/>
                  <a:pt x="1185334" y="3007318"/>
                </a:cubicBezTo>
                <a:cubicBezTo>
                  <a:pt x="1177352" y="3003327"/>
                  <a:pt x="1167916" y="3002842"/>
                  <a:pt x="1159934" y="2998851"/>
                </a:cubicBezTo>
                <a:cubicBezTo>
                  <a:pt x="1150833" y="2994300"/>
                  <a:pt x="1143635" y="2986469"/>
                  <a:pt x="1134534" y="2981918"/>
                </a:cubicBezTo>
                <a:cubicBezTo>
                  <a:pt x="1126552" y="2977927"/>
                  <a:pt x="1117116" y="2977442"/>
                  <a:pt x="1109134" y="2973451"/>
                </a:cubicBezTo>
                <a:cubicBezTo>
                  <a:pt x="1101157" y="2969462"/>
                  <a:pt x="1072050" y="2950085"/>
                  <a:pt x="1066800" y="2939584"/>
                </a:cubicBezTo>
                <a:cubicBezTo>
                  <a:pt x="1061596" y="2929176"/>
                  <a:pt x="1061156" y="2917007"/>
                  <a:pt x="1058334" y="2905718"/>
                </a:cubicBezTo>
                <a:cubicBezTo>
                  <a:pt x="1052689" y="2900073"/>
                  <a:pt x="1044970" y="2895924"/>
                  <a:pt x="1041400" y="2888784"/>
                </a:cubicBezTo>
                <a:cubicBezTo>
                  <a:pt x="1036196" y="2878376"/>
                  <a:pt x="1042403" y="2861681"/>
                  <a:pt x="1032934" y="2854918"/>
                </a:cubicBezTo>
                <a:cubicBezTo>
                  <a:pt x="1018965" y="2844940"/>
                  <a:pt x="999067" y="2849273"/>
                  <a:pt x="982134" y="2846451"/>
                </a:cubicBezTo>
                <a:lnTo>
                  <a:pt x="956734" y="2854918"/>
                </a:lnTo>
                <a:cubicBezTo>
                  <a:pt x="944021" y="2859156"/>
                  <a:pt x="880559" y="2880307"/>
                  <a:pt x="880534" y="2880318"/>
                </a:cubicBezTo>
                <a:cubicBezTo>
                  <a:pt x="866878" y="2886387"/>
                  <a:pt x="847906" y="2902052"/>
                  <a:pt x="838200" y="2914184"/>
                </a:cubicBezTo>
                <a:cubicBezTo>
                  <a:pt x="831843" y="2922130"/>
                  <a:pt x="827781" y="2931767"/>
                  <a:pt x="821267" y="2939584"/>
                </a:cubicBezTo>
                <a:cubicBezTo>
                  <a:pt x="766942" y="3004774"/>
                  <a:pt x="820975" y="2927321"/>
                  <a:pt x="778934" y="2990384"/>
                </a:cubicBezTo>
                <a:cubicBezTo>
                  <a:pt x="778934" y="2990384"/>
                  <a:pt x="745924" y="3014367"/>
                  <a:pt x="728134" y="3024251"/>
                </a:cubicBezTo>
                <a:cubicBezTo>
                  <a:pt x="682313" y="3049708"/>
                  <a:pt x="722437" y="3012066"/>
                  <a:pt x="677334" y="3049651"/>
                </a:cubicBezTo>
                <a:cubicBezTo>
                  <a:pt x="665356" y="3059632"/>
                  <a:pt x="641054" y="3084307"/>
                  <a:pt x="635000" y="3100451"/>
                </a:cubicBezTo>
                <a:cubicBezTo>
                  <a:pt x="629947" y="3113925"/>
                  <a:pt x="631587" y="3129310"/>
                  <a:pt x="626534" y="3142784"/>
                </a:cubicBezTo>
                <a:cubicBezTo>
                  <a:pt x="622961" y="3152312"/>
                  <a:pt x="614151" y="3159082"/>
                  <a:pt x="609600" y="3168184"/>
                </a:cubicBezTo>
                <a:cubicBezTo>
                  <a:pt x="605609" y="3176166"/>
                  <a:pt x="603956" y="3185117"/>
                  <a:pt x="601134" y="3193584"/>
                </a:cubicBezTo>
                <a:cubicBezTo>
                  <a:pt x="589845" y="3196406"/>
                  <a:pt x="578787" y="3203697"/>
                  <a:pt x="567267" y="3202051"/>
                </a:cubicBezTo>
                <a:cubicBezTo>
                  <a:pt x="554805" y="3200271"/>
                  <a:pt x="533702" y="3176953"/>
                  <a:pt x="524934" y="3168184"/>
                </a:cubicBezTo>
                <a:cubicBezTo>
                  <a:pt x="515940" y="3165186"/>
                  <a:pt x="509441" y="3163086"/>
                  <a:pt x="504840" y="3161637"/>
                </a:cubicBezTo>
                <a:lnTo>
                  <a:pt x="496213" y="3159024"/>
                </a:lnTo>
                <a:lnTo>
                  <a:pt x="498576" y="3159566"/>
                </a:lnTo>
                <a:cubicBezTo>
                  <a:pt x="504251" y="3160572"/>
                  <a:pt x="511655" y="3160217"/>
                  <a:pt x="482600" y="3142784"/>
                </a:cubicBezTo>
                <a:cubicBezTo>
                  <a:pt x="474947" y="3138192"/>
                  <a:pt x="464949" y="3138746"/>
                  <a:pt x="457200" y="3134318"/>
                </a:cubicBezTo>
                <a:cubicBezTo>
                  <a:pt x="444948" y="3127317"/>
                  <a:pt x="434623" y="3117385"/>
                  <a:pt x="423334" y="3108918"/>
                </a:cubicBezTo>
                <a:cubicBezTo>
                  <a:pt x="414867" y="3106096"/>
                  <a:pt x="405587" y="3105043"/>
                  <a:pt x="397934" y="3100451"/>
                </a:cubicBezTo>
                <a:cubicBezTo>
                  <a:pt x="384527" y="3092407"/>
                  <a:pt x="371760" y="3069657"/>
                  <a:pt x="364067" y="3058118"/>
                </a:cubicBezTo>
                <a:cubicBezTo>
                  <a:pt x="343356" y="3027051"/>
                  <a:pt x="333080" y="3011921"/>
                  <a:pt x="328502" y="3005277"/>
                </a:cubicBezTo>
                <a:lnTo>
                  <a:pt x="327203" y="3003430"/>
                </a:lnTo>
                <a:lnTo>
                  <a:pt x="331520" y="3007646"/>
                </a:lnTo>
                <a:cubicBezTo>
                  <a:pt x="330790" y="3005146"/>
                  <a:pt x="326284" y="2996231"/>
                  <a:pt x="313267" y="2973451"/>
                </a:cubicBezTo>
                <a:cubicBezTo>
                  <a:pt x="308219" y="2964616"/>
                  <a:pt x="300885" y="2957152"/>
                  <a:pt x="296334" y="2948051"/>
                </a:cubicBezTo>
                <a:cubicBezTo>
                  <a:pt x="287655" y="2930694"/>
                  <a:pt x="282621" y="2896421"/>
                  <a:pt x="279400" y="2880318"/>
                </a:cubicBezTo>
                <a:cubicBezTo>
                  <a:pt x="273756" y="2871851"/>
                  <a:pt x="267018" y="2864019"/>
                  <a:pt x="262467" y="2854918"/>
                </a:cubicBezTo>
                <a:cubicBezTo>
                  <a:pt x="255277" y="2840538"/>
                  <a:pt x="256910" y="2819198"/>
                  <a:pt x="237067" y="2812584"/>
                </a:cubicBezTo>
                <a:cubicBezTo>
                  <a:pt x="218135" y="2806273"/>
                  <a:pt x="197556" y="2806940"/>
                  <a:pt x="177800" y="2804118"/>
                </a:cubicBezTo>
                <a:lnTo>
                  <a:pt x="152400" y="2812584"/>
                </a:lnTo>
                <a:lnTo>
                  <a:pt x="127000" y="2821051"/>
                </a:lnTo>
                <a:cubicBezTo>
                  <a:pt x="68627" y="2840509"/>
                  <a:pt x="88821" y="2825362"/>
                  <a:pt x="59267" y="2854918"/>
                </a:cubicBezTo>
                <a:cubicBezTo>
                  <a:pt x="50800" y="2857740"/>
                  <a:pt x="41293" y="2858434"/>
                  <a:pt x="33867" y="2863384"/>
                </a:cubicBezTo>
                <a:cubicBezTo>
                  <a:pt x="17572" y="2874247"/>
                  <a:pt x="10144" y="2883830"/>
                  <a:pt x="5213" y="2895431"/>
                </a:cubicBezTo>
                <a:lnTo>
                  <a:pt x="0" y="2912257"/>
                </a:lnTo>
                <a:close/>
              </a:path>
            </a:pathLst>
          </a:custGeom>
          <a:solidFill>
            <a:srgbClr val="895C3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  <a:cs typeface="+mn-ea"/>
              <a:sym typeface="+mn-lt"/>
            </a:endParaRPr>
          </a:p>
        </p:txBody>
      </p:sp>
      <p:sp>
        <p:nvSpPr>
          <p:cNvPr id="15" name="任意多边形 36"/>
          <p:cNvSpPr/>
          <p:nvPr/>
        </p:nvSpPr>
        <p:spPr>
          <a:xfrm>
            <a:off x="1169125" y="5404888"/>
            <a:ext cx="1954087" cy="604024"/>
          </a:xfrm>
          <a:custGeom>
            <a:avLst/>
            <a:gdLst>
              <a:gd name="connsiteX0" fmla="*/ 495242 w 1638688"/>
              <a:gd name="connsiteY0" fmla="*/ 463800 h 507288"/>
              <a:gd name="connsiteX1" fmla="*/ 496136 w 1638688"/>
              <a:gd name="connsiteY1" fmla="*/ 463999 h 507288"/>
              <a:gd name="connsiteX2" fmla="*/ 496213 w 1638688"/>
              <a:gd name="connsiteY2" fmla="*/ 464022 h 507288"/>
              <a:gd name="connsiteX3" fmla="*/ 325316 w 1638688"/>
              <a:gd name="connsiteY3" fmla="*/ 305743 h 507288"/>
              <a:gd name="connsiteX4" fmla="*/ 327203 w 1638688"/>
              <a:gd name="connsiteY4" fmla="*/ 308428 h 507288"/>
              <a:gd name="connsiteX5" fmla="*/ 327126 w 1638688"/>
              <a:gd name="connsiteY5" fmla="*/ 308352 h 507288"/>
              <a:gd name="connsiteX6" fmla="*/ 325316 w 1638688"/>
              <a:gd name="connsiteY6" fmla="*/ 305743 h 507288"/>
              <a:gd name="connsiteX7" fmla="*/ 177800 w 1638688"/>
              <a:gd name="connsiteY7" fmla="*/ 0 h 507288"/>
              <a:gd name="connsiteX8" fmla="*/ 237067 w 1638688"/>
              <a:gd name="connsiteY8" fmla="*/ 8466 h 507288"/>
              <a:gd name="connsiteX9" fmla="*/ 262467 w 1638688"/>
              <a:gd name="connsiteY9" fmla="*/ 50800 h 507288"/>
              <a:gd name="connsiteX10" fmla="*/ 279400 w 1638688"/>
              <a:gd name="connsiteY10" fmla="*/ 76200 h 507288"/>
              <a:gd name="connsiteX11" fmla="*/ 296334 w 1638688"/>
              <a:gd name="connsiteY11" fmla="*/ 143933 h 507288"/>
              <a:gd name="connsiteX12" fmla="*/ 313267 w 1638688"/>
              <a:gd name="connsiteY12" fmla="*/ 169333 h 507288"/>
              <a:gd name="connsiteX13" fmla="*/ 331520 w 1638688"/>
              <a:gd name="connsiteY13" fmla="*/ 203528 h 507288"/>
              <a:gd name="connsiteX14" fmla="*/ 327203 w 1638688"/>
              <a:gd name="connsiteY14" fmla="*/ 199312 h 507288"/>
              <a:gd name="connsiteX15" fmla="*/ 325316 w 1638688"/>
              <a:gd name="connsiteY15" fmla="*/ 196627 h 507288"/>
              <a:gd name="connsiteX16" fmla="*/ 327126 w 1638688"/>
              <a:gd name="connsiteY16" fmla="*/ 199236 h 507288"/>
              <a:gd name="connsiteX17" fmla="*/ 327203 w 1638688"/>
              <a:gd name="connsiteY17" fmla="*/ 199312 h 507288"/>
              <a:gd name="connsiteX18" fmla="*/ 328502 w 1638688"/>
              <a:gd name="connsiteY18" fmla="*/ 201159 h 507288"/>
              <a:gd name="connsiteX19" fmla="*/ 364067 w 1638688"/>
              <a:gd name="connsiteY19" fmla="*/ 254000 h 507288"/>
              <a:gd name="connsiteX20" fmla="*/ 397934 w 1638688"/>
              <a:gd name="connsiteY20" fmla="*/ 296333 h 507288"/>
              <a:gd name="connsiteX21" fmla="*/ 423334 w 1638688"/>
              <a:gd name="connsiteY21" fmla="*/ 304800 h 507288"/>
              <a:gd name="connsiteX22" fmla="*/ 457200 w 1638688"/>
              <a:gd name="connsiteY22" fmla="*/ 330200 h 507288"/>
              <a:gd name="connsiteX23" fmla="*/ 482600 w 1638688"/>
              <a:gd name="connsiteY23" fmla="*/ 338666 h 507288"/>
              <a:gd name="connsiteX24" fmla="*/ 498576 w 1638688"/>
              <a:gd name="connsiteY24" fmla="*/ 355448 h 507288"/>
              <a:gd name="connsiteX25" fmla="*/ 496213 w 1638688"/>
              <a:gd name="connsiteY25" fmla="*/ 354906 h 507288"/>
              <a:gd name="connsiteX26" fmla="*/ 496136 w 1638688"/>
              <a:gd name="connsiteY26" fmla="*/ 354883 h 507288"/>
              <a:gd name="connsiteX27" fmla="*/ 495242 w 1638688"/>
              <a:gd name="connsiteY27" fmla="*/ 354684 h 507288"/>
              <a:gd name="connsiteX28" fmla="*/ 496213 w 1638688"/>
              <a:gd name="connsiteY28" fmla="*/ 354906 h 507288"/>
              <a:gd name="connsiteX29" fmla="*/ 504840 w 1638688"/>
              <a:gd name="connsiteY29" fmla="*/ 357519 h 507288"/>
              <a:gd name="connsiteX30" fmla="*/ 524934 w 1638688"/>
              <a:gd name="connsiteY30" fmla="*/ 364066 h 507288"/>
              <a:gd name="connsiteX31" fmla="*/ 567267 w 1638688"/>
              <a:gd name="connsiteY31" fmla="*/ 397933 h 507288"/>
              <a:gd name="connsiteX32" fmla="*/ 601134 w 1638688"/>
              <a:gd name="connsiteY32" fmla="*/ 389466 h 507288"/>
              <a:gd name="connsiteX33" fmla="*/ 609600 w 1638688"/>
              <a:gd name="connsiteY33" fmla="*/ 364066 h 507288"/>
              <a:gd name="connsiteX34" fmla="*/ 626534 w 1638688"/>
              <a:gd name="connsiteY34" fmla="*/ 338666 h 507288"/>
              <a:gd name="connsiteX35" fmla="*/ 635000 w 1638688"/>
              <a:gd name="connsiteY35" fmla="*/ 296333 h 507288"/>
              <a:gd name="connsiteX36" fmla="*/ 677334 w 1638688"/>
              <a:gd name="connsiteY36" fmla="*/ 245533 h 507288"/>
              <a:gd name="connsiteX37" fmla="*/ 728134 w 1638688"/>
              <a:gd name="connsiteY37" fmla="*/ 220133 h 507288"/>
              <a:gd name="connsiteX38" fmla="*/ 778934 w 1638688"/>
              <a:gd name="connsiteY38" fmla="*/ 186266 h 507288"/>
              <a:gd name="connsiteX39" fmla="*/ 821267 w 1638688"/>
              <a:gd name="connsiteY39" fmla="*/ 135466 h 507288"/>
              <a:gd name="connsiteX40" fmla="*/ 838200 w 1638688"/>
              <a:gd name="connsiteY40" fmla="*/ 110066 h 507288"/>
              <a:gd name="connsiteX41" fmla="*/ 880534 w 1638688"/>
              <a:gd name="connsiteY41" fmla="*/ 76200 h 507288"/>
              <a:gd name="connsiteX42" fmla="*/ 956734 w 1638688"/>
              <a:gd name="connsiteY42" fmla="*/ 50800 h 507288"/>
              <a:gd name="connsiteX43" fmla="*/ 982134 w 1638688"/>
              <a:gd name="connsiteY43" fmla="*/ 42333 h 507288"/>
              <a:gd name="connsiteX44" fmla="*/ 1032934 w 1638688"/>
              <a:gd name="connsiteY44" fmla="*/ 50800 h 507288"/>
              <a:gd name="connsiteX45" fmla="*/ 1041400 w 1638688"/>
              <a:gd name="connsiteY45" fmla="*/ 84666 h 507288"/>
              <a:gd name="connsiteX46" fmla="*/ 1058334 w 1638688"/>
              <a:gd name="connsiteY46" fmla="*/ 101600 h 507288"/>
              <a:gd name="connsiteX47" fmla="*/ 1066800 w 1638688"/>
              <a:gd name="connsiteY47" fmla="*/ 135466 h 507288"/>
              <a:gd name="connsiteX48" fmla="*/ 1109134 w 1638688"/>
              <a:gd name="connsiteY48" fmla="*/ 169333 h 507288"/>
              <a:gd name="connsiteX49" fmla="*/ 1134534 w 1638688"/>
              <a:gd name="connsiteY49" fmla="*/ 177800 h 507288"/>
              <a:gd name="connsiteX50" fmla="*/ 1159934 w 1638688"/>
              <a:gd name="connsiteY50" fmla="*/ 194733 h 507288"/>
              <a:gd name="connsiteX51" fmla="*/ 1185334 w 1638688"/>
              <a:gd name="connsiteY51" fmla="*/ 203200 h 507288"/>
              <a:gd name="connsiteX52" fmla="*/ 1210734 w 1638688"/>
              <a:gd name="connsiteY52" fmla="*/ 220133 h 507288"/>
              <a:gd name="connsiteX53" fmla="*/ 1270000 w 1638688"/>
              <a:gd name="connsiteY53" fmla="*/ 228600 h 507288"/>
              <a:gd name="connsiteX54" fmla="*/ 1329267 w 1638688"/>
              <a:gd name="connsiteY54" fmla="*/ 245533 h 507288"/>
              <a:gd name="connsiteX55" fmla="*/ 1388534 w 1638688"/>
              <a:gd name="connsiteY55" fmla="*/ 237066 h 507288"/>
              <a:gd name="connsiteX56" fmla="*/ 1430867 w 1638688"/>
              <a:gd name="connsiteY56" fmla="*/ 186266 h 507288"/>
              <a:gd name="connsiteX57" fmla="*/ 1481667 w 1638688"/>
              <a:gd name="connsiteY57" fmla="*/ 169333 h 507288"/>
              <a:gd name="connsiteX58" fmla="*/ 1507067 w 1638688"/>
              <a:gd name="connsiteY58" fmla="*/ 160866 h 507288"/>
              <a:gd name="connsiteX59" fmla="*/ 1532467 w 1638688"/>
              <a:gd name="connsiteY59" fmla="*/ 152400 h 507288"/>
              <a:gd name="connsiteX60" fmla="*/ 1540934 w 1638688"/>
              <a:gd name="connsiteY60" fmla="*/ 127000 h 507288"/>
              <a:gd name="connsiteX61" fmla="*/ 1566334 w 1638688"/>
              <a:gd name="connsiteY61" fmla="*/ 118533 h 507288"/>
              <a:gd name="connsiteX62" fmla="*/ 1625270 w 1638688"/>
              <a:gd name="connsiteY62" fmla="*/ 138178 h 507288"/>
              <a:gd name="connsiteX63" fmla="*/ 1638688 w 1638688"/>
              <a:gd name="connsiteY63" fmla="*/ 142651 h 507288"/>
              <a:gd name="connsiteX64" fmla="*/ 1638688 w 1638688"/>
              <a:gd name="connsiteY64" fmla="*/ 251767 h 507288"/>
              <a:gd name="connsiteX65" fmla="*/ 1625270 w 1638688"/>
              <a:gd name="connsiteY65" fmla="*/ 247294 h 507288"/>
              <a:gd name="connsiteX66" fmla="*/ 1566334 w 1638688"/>
              <a:gd name="connsiteY66" fmla="*/ 227649 h 507288"/>
              <a:gd name="connsiteX67" fmla="*/ 1540934 w 1638688"/>
              <a:gd name="connsiteY67" fmla="*/ 236116 h 507288"/>
              <a:gd name="connsiteX68" fmla="*/ 1532467 w 1638688"/>
              <a:gd name="connsiteY68" fmla="*/ 261516 h 507288"/>
              <a:gd name="connsiteX69" fmla="*/ 1507067 w 1638688"/>
              <a:gd name="connsiteY69" fmla="*/ 269982 h 507288"/>
              <a:gd name="connsiteX70" fmla="*/ 1481667 w 1638688"/>
              <a:gd name="connsiteY70" fmla="*/ 278449 h 507288"/>
              <a:gd name="connsiteX71" fmla="*/ 1430867 w 1638688"/>
              <a:gd name="connsiteY71" fmla="*/ 295382 h 507288"/>
              <a:gd name="connsiteX72" fmla="*/ 1388534 w 1638688"/>
              <a:gd name="connsiteY72" fmla="*/ 346182 h 507288"/>
              <a:gd name="connsiteX73" fmla="*/ 1329267 w 1638688"/>
              <a:gd name="connsiteY73" fmla="*/ 354649 h 507288"/>
              <a:gd name="connsiteX74" fmla="*/ 1270000 w 1638688"/>
              <a:gd name="connsiteY74" fmla="*/ 337716 h 507288"/>
              <a:gd name="connsiteX75" fmla="*/ 1210734 w 1638688"/>
              <a:gd name="connsiteY75" fmla="*/ 329249 h 507288"/>
              <a:gd name="connsiteX76" fmla="*/ 1185334 w 1638688"/>
              <a:gd name="connsiteY76" fmla="*/ 312316 h 507288"/>
              <a:gd name="connsiteX77" fmla="*/ 1159934 w 1638688"/>
              <a:gd name="connsiteY77" fmla="*/ 303849 h 507288"/>
              <a:gd name="connsiteX78" fmla="*/ 1134534 w 1638688"/>
              <a:gd name="connsiteY78" fmla="*/ 286916 h 507288"/>
              <a:gd name="connsiteX79" fmla="*/ 1109134 w 1638688"/>
              <a:gd name="connsiteY79" fmla="*/ 278449 h 507288"/>
              <a:gd name="connsiteX80" fmla="*/ 1066800 w 1638688"/>
              <a:gd name="connsiteY80" fmla="*/ 244582 h 507288"/>
              <a:gd name="connsiteX81" fmla="*/ 1058334 w 1638688"/>
              <a:gd name="connsiteY81" fmla="*/ 210716 h 507288"/>
              <a:gd name="connsiteX82" fmla="*/ 1041400 w 1638688"/>
              <a:gd name="connsiteY82" fmla="*/ 193782 h 507288"/>
              <a:gd name="connsiteX83" fmla="*/ 1032934 w 1638688"/>
              <a:gd name="connsiteY83" fmla="*/ 159916 h 507288"/>
              <a:gd name="connsiteX84" fmla="*/ 982134 w 1638688"/>
              <a:gd name="connsiteY84" fmla="*/ 151449 h 507288"/>
              <a:gd name="connsiteX85" fmla="*/ 956734 w 1638688"/>
              <a:gd name="connsiteY85" fmla="*/ 159916 h 507288"/>
              <a:gd name="connsiteX86" fmla="*/ 880534 w 1638688"/>
              <a:gd name="connsiteY86" fmla="*/ 185316 h 507288"/>
              <a:gd name="connsiteX87" fmla="*/ 838200 w 1638688"/>
              <a:gd name="connsiteY87" fmla="*/ 219182 h 507288"/>
              <a:gd name="connsiteX88" fmla="*/ 821267 w 1638688"/>
              <a:gd name="connsiteY88" fmla="*/ 244582 h 507288"/>
              <a:gd name="connsiteX89" fmla="*/ 778934 w 1638688"/>
              <a:gd name="connsiteY89" fmla="*/ 295382 h 507288"/>
              <a:gd name="connsiteX90" fmla="*/ 728134 w 1638688"/>
              <a:gd name="connsiteY90" fmla="*/ 329249 h 507288"/>
              <a:gd name="connsiteX91" fmla="*/ 677334 w 1638688"/>
              <a:gd name="connsiteY91" fmla="*/ 354649 h 507288"/>
              <a:gd name="connsiteX92" fmla="*/ 635000 w 1638688"/>
              <a:gd name="connsiteY92" fmla="*/ 405449 h 507288"/>
              <a:gd name="connsiteX93" fmla="*/ 626534 w 1638688"/>
              <a:gd name="connsiteY93" fmla="*/ 447782 h 507288"/>
              <a:gd name="connsiteX94" fmla="*/ 609600 w 1638688"/>
              <a:gd name="connsiteY94" fmla="*/ 473182 h 507288"/>
              <a:gd name="connsiteX95" fmla="*/ 601134 w 1638688"/>
              <a:gd name="connsiteY95" fmla="*/ 498582 h 507288"/>
              <a:gd name="connsiteX96" fmla="*/ 567267 w 1638688"/>
              <a:gd name="connsiteY96" fmla="*/ 507049 h 507288"/>
              <a:gd name="connsiteX97" fmla="*/ 524934 w 1638688"/>
              <a:gd name="connsiteY97" fmla="*/ 473182 h 507288"/>
              <a:gd name="connsiteX98" fmla="*/ 504840 w 1638688"/>
              <a:gd name="connsiteY98" fmla="*/ 466635 h 507288"/>
              <a:gd name="connsiteX99" fmla="*/ 496213 w 1638688"/>
              <a:gd name="connsiteY99" fmla="*/ 464022 h 507288"/>
              <a:gd name="connsiteX100" fmla="*/ 498576 w 1638688"/>
              <a:gd name="connsiteY100" fmla="*/ 464564 h 507288"/>
              <a:gd name="connsiteX101" fmla="*/ 482600 w 1638688"/>
              <a:gd name="connsiteY101" fmla="*/ 447782 h 507288"/>
              <a:gd name="connsiteX102" fmla="*/ 457200 w 1638688"/>
              <a:gd name="connsiteY102" fmla="*/ 439316 h 507288"/>
              <a:gd name="connsiteX103" fmla="*/ 423334 w 1638688"/>
              <a:gd name="connsiteY103" fmla="*/ 413916 h 507288"/>
              <a:gd name="connsiteX104" fmla="*/ 397934 w 1638688"/>
              <a:gd name="connsiteY104" fmla="*/ 405449 h 507288"/>
              <a:gd name="connsiteX105" fmla="*/ 364067 w 1638688"/>
              <a:gd name="connsiteY105" fmla="*/ 363116 h 507288"/>
              <a:gd name="connsiteX106" fmla="*/ 328502 w 1638688"/>
              <a:gd name="connsiteY106" fmla="*/ 310275 h 507288"/>
              <a:gd name="connsiteX107" fmla="*/ 327203 w 1638688"/>
              <a:gd name="connsiteY107" fmla="*/ 308428 h 507288"/>
              <a:gd name="connsiteX108" fmla="*/ 331520 w 1638688"/>
              <a:gd name="connsiteY108" fmla="*/ 312644 h 507288"/>
              <a:gd name="connsiteX109" fmla="*/ 313267 w 1638688"/>
              <a:gd name="connsiteY109" fmla="*/ 278449 h 507288"/>
              <a:gd name="connsiteX110" fmla="*/ 296334 w 1638688"/>
              <a:gd name="connsiteY110" fmla="*/ 253049 h 507288"/>
              <a:gd name="connsiteX111" fmla="*/ 279400 w 1638688"/>
              <a:gd name="connsiteY111" fmla="*/ 185316 h 507288"/>
              <a:gd name="connsiteX112" fmla="*/ 262467 w 1638688"/>
              <a:gd name="connsiteY112" fmla="*/ 159916 h 507288"/>
              <a:gd name="connsiteX113" fmla="*/ 237067 w 1638688"/>
              <a:gd name="connsiteY113" fmla="*/ 117582 h 507288"/>
              <a:gd name="connsiteX114" fmla="*/ 177800 w 1638688"/>
              <a:gd name="connsiteY114" fmla="*/ 109116 h 507288"/>
              <a:gd name="connsiteX115" fmla="*/ 152400 w 1638688"/>
              <a:gd name="connsiteY115" fmla="*/ 117582 h 507288"/>
              <a:gd name="connsiteX116" fmla="*/ 127000 w 1638688"/>
              <a:gd name="connsiteY116" fmla="*/ 126049 h 507288"/>
              <a:gd name="connsiteX117" fmla="*/ 59267 w 1638688"/>
              <a:gd name="connsiteY117" fmla="*/ 159916 h 507288"/>
              <a:gd name="connsiteX118" fmla="*/ 33867 w 1638688"/>
              <a:gd name="connsiteY118" fmla="*/ 168382 h 507288"/>
              <a:gd name="connsiteX119" fmla="*/ 5213 w 1638688"/>
              <a:gd name="connsiteY119" fmla="*/ 200429 h 507288"/>
              <a:gd name="connsiteX120" fmla="*/ 0 w 1638688"/>
              <a:gd name="connsiteY120" fmla="*/ 217255 h 507288"/>
              <a:gd name="connsiteX121" fmla="*/ 0 w 1638688"/>
              <a:gd name="connsiteY121" fmla="*/ 108139 h 507288"/>
              <a:gd name="connsiteX122" fmla="*/ 5213 w 1638688"/>
              <a:gd name="connsiteY122" fmla="*/ 91313 h 507288"/>
              <a:gd name="connsiteX123" fmla="*/ 33867 w 1638688"/>
              <a:gd name="connsiteY123" fmla="*/ 59266 h 507288"/>
              <a:gd name="connsiteX124" fmla="*/ 59267 w 1638688"/>
              <a:gd name="connsiteY124" fmla="*/ 50800 h 507288"/>
              <a:gd name="connsiteX125" fmla="*/ 127000 w 1638688"/>
              <a:gd name="connsiteY125" fmla="*/ 16933 h 507288"/>
              <a:gd name="connsiteX126" fmla="*/ 152400 w 1638688"/>
              <a:gd name="connsiteY126" fmla="*/ 8466 h 50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638688" h="507288">
                <a:moveTo>
                  <a:pt x="495242" y="463800"/>
                </a:moveTo>
                <a:cubicBezTo>
                  <a:pt x="494636" y="463624"/>
                  <a:pt x="494736" y="463608"/>
                  <a:pt x="496136" y="463999"/>
                </a:cubicBezTo>
                <a:lnTo>
                  <a:pt x="496213" y="464022"/>
                </a:lnTo>
                <a:close/>
                <a:moveTo>
                  <a:pt x="325316" y="305743"/>
                </a:moveTo>
                <a:lnTo>
                  <a:pt x="327203" y="308428"/>
                </a:lnTo>
                <a:lnTo>
                  <a:pt x="327126" y="308352"/>
                </a:lnTo>
                <a:cubicBezTo>
                  <a:pt x="326085" y="306913"/>
                  <a:pt x="325284" y="305733"/>
                  <a:pt x="325316" y="305743"/>
                </a:cubicBezTo>
                <a:close/>
                <a:moveTo>
                  <a:pt x="177800" y="0"/>
                </a:moveTo>
                <a:cubicBezTo>
                  <a:pt x="197556" y="2822"/>
                  <a:pt x="218135" y="2155"/>
                  <a:pt x="237067" y="8466"/>
                </a:cubicBezTo>
                <a:cubicBezTo>
                  <a:pt x="256910" y="15080"/>
                  <a:pt x="255277" y="36420"/>
                  <a:pt x="262467" y="50800"/>
                </a:cubicBezTo>
                <a:cubicBezTo>
                  <a:pt x="267018" y="59901"/>
                  <a:pt x="273756" y="67733"/>
                  <a:pt x="279400" y="76200"/>
                </a:cubicBezTo>
                <a:cubicBezTo>
                  <a:pt x="282621" y="92303"/>
                  <a:pt x="287655" y="126576"/>
                  <a:pt x="296334" y="143933"/>
                </a:cubicBezTo>
                <a:cubicBezTo>
                  <a:pt x="300885" y="153034"/>
                  <a:pt x="308219" y="160498"/>
                  <a:pt x="313267" y="169333"/>
                </a:cubicBezTo>
                <a:cubicBezTo>
                  <a:pt x="326284" y="192113"/>
                  <a:pt x="330790" y="201028"/>
                  <a:pt x="331520" y="203528"/>
                </a:cubicBezTo>
                <a:lnTo>
                  <a:pt x="327203" y="199312"/>
                </a:lnTo>
                <a:lnTo>
                  <a:pt x="325316" y="196627"/>
                </a:lnTo>
                <a:cubicBezTo>
                  <a:pt x="325284" y="196617"/>
                  <a:pt x="326085" y="197797"/>
                  <a:pt x="327126" y="199236"/>
                </a:cubicBezTo>
                <a:lnTo>
                  <a:pt x="327203" y="199312"/>
                </a:lnTo>
                <a:lnTo>
                  <a:pt x="328502" y="201159"/>
                </a:lnTo>
                <a:cubicBezTo>
                  <a:pt x="333080" y="207803"/>
                  <a:pt x="343356" y="222933"/>
                  <a:pt x="364067" y="254000"/>
                </a:cubicBezTo>
                <a:cubicBezTo>
                  <a:pt x="371760" y="265539"/>
                  <a:pt x="384527" y="288289"/>
                  <a:pt x="397934" y="296333"/>
                </a:cubicBezTo>
                <a:cubicBezTo>
                  <a:pt x="405587" y="300925"/>
                  <a:pt x="414867" y="301978"/>
                  <a:pt x="423334" y="304800"/>
                </a:cubicBezTo>
                <a:cubicBezTo>
                  <a:pt x="434623" y="313267"/>
                  <a:pt x="444948" y="323199"/>
                  <a:pt x="457200" y="330200"/>
                </a:cubicBezTo>
                <a:cubicBezTo>
                  <a:pt x="464949" y="334628"/>
                  <a:pt x="474947" y="334074"/>
                  <a:pt x="482600" y="338666"/>
                </a:cubicBezTo>
                <a:cubicBezTo>
                  <a:pt x="511655" y="356099"/>
                  <a:pt x="504251" y="356454"/>
                  <a:pt x="498576" y="355448"/>
                </a:cubicBezTo>
                <a:lnTo>
                  <a:pt x="496213" y="354906"/>
                </a:lnTo>
                <a:lnTo>
                  <a:pt x="496136" y="354883"/>
                </a:lnTo>
                <a:cubicBezTo>
                  <a:pt x="494736" y="354492"/>
                  <a:pt x="494636" y="354508"/>
                  <a:pt x="495242" y="354684"/>
                </a:cubicBezTo>
                <a:lnTo>
                  <a:pt x="496213" y="354906"/>
                </a:lnTo>
                <a:lnTo>
                  <a:pt x="504840" y="357519"/>
                </a:lnTo>
                <a:cubicBezTo>
                  <a:pt x="509441" y="358968"/>
                  <a:pt x="515940" y="361068"/>
                  <a:pt x="524934" y="364066"/>
                </a:cubicBezTo>
                <a:cubicBezTo>
                  <a:pt x="533702" y="372835"/>
                  <a:pt x="554805" y="396153"/>
                  <a:pt x="567267" y="397933"/>
                </a:cubicBezTo>
                <a:cubicBezTo>
                  <a:pt x="578787" y="399579"/>
                  <a:pt x="589845" y="392288"/>
                  <a:pt x="601134" y="389466"/>
                </a:cubicBezTo>
                <a:cubicBezTo>
                  <a:pt x="603956" y="380999"/>
                  <a:pt x="605609" y="372048"/>
                  <a:pt x="609600" y="364066"/>
                </a:cubicBezTo>
                <a:cubicBezTo>
                  <a:pt x="614151" y="354964"/>
                  <a:pt x="622961" y="348194"/>
                  <a:pt x="626534" y="338666"/>
                </a:cubicBezTo>
                <a:cubicBezTo>
                  <a:pt x="631587" y="325192"/>
                  <a:pt x="629947" y="309807"/>
                  <a:pt x="635000" y="296333"/>
                </a:cubicBezTo>
                <a:cubicBezTo>
                  <a:pt x="641054" y="280189"/>
                  <a:pt x="665356" y="255514"/>
                  <a:pt x="677334" y="245533"/>
                </a:cubicBezTo>
                <a:cubicBezTo>
                  <a:pt x="722437" y="207948"/>
                  <a:pt x="682313" y="245590"/>
                  <a:pt x="728134" y="220133"/>
                </a:cubicBezTo>
                <a:cubicBezTo>
                  <a:pt x="745924" y="210249"/>
                  <a:pt x="778934" y="186266"/>
                  <a:pt x="778934" y="186266"/>
                </a:cubicBezTo>
                <a:cubicBezTo>
                  <a:pt x="820975" y="123203"/>
                  <a:pt x="766942" y="200656"/>
                  <a:pt x="821267" y="135466"/>
                </a:cubicBezTo>
                <a:cubicBezTo>
                  <a:pt x="827781" y="127649"/>
                  <a:pt x="831843" y="118012"/>
                  <a:pt x="838200" y="110066"/>
                </a:cubicBezTo>
                <a:cubicBezTo>
                  <a:pt x="847906" y="97934"/>
                  <a:pt x="866878" y="82269"/>
                  <a:pt x="880534" y="76200"/>
                </a:cubicBezTo>
                <a:cubicBezTo>
                  <a:pt x="880559" y="76189"/>
                  <a:pt x="944021" y="55038"/>
                  <a:pt x="956734" y="50800"/>
                </a:cubicBezTo>
                <a:lnTo>
                  <a:pt x="982134" y="42333"/>
                </a:lnTo>
                <a:cubicBezTo>
                  <a:pt x="999067" y="45155"/>
                  <a:pt x="1018965" y="40822"/>
                  <a:pt x="1032934" y="50800"/>
                </a:cubicBezTo>
                <a:cubicBezTo>
                  <a:pt x="1042403" y="57563"/>
                  <a:pt x="1036196" y="74258"/>
                  <a:pt x="1041400" y="84666"/>
                </a:cubicBezTo>
                <a:cubicBezTo>
                  <a:pt x="1044970" y="91806"/>
                  <a:pt x="1052689" y="95955"/>
                  <a:pt x="1058334" y="101600"/>
                </a:cubicBezTo>
                <a:cubicBezTo>
                  <a:pt x="1061156" y="112889"/>
                  <a:pt x="1061596" y="125058"/>
                  <a:pt x="1066800" y="135466"/>
                </a:cubicBezTo>
                <a:cubicBezTo>
                  <a:pt x="1072050" y="145967"/>
                  <a:pt x="1101157" y="165344"/>
                  <a:pt x="1109134" y="169333"/>
                </a:cubicBezTo>
                <a:cubicBezTo>
                  <a:pt x="1117116" y="173324"/>
                  <a:pt x="1126552" y="173809"/>
                  <a:pt x="1134534" y="177800"/>
                </a:cubicBezTo>
                <a:cubicBezTo>
                  <a:pt x="1143635" y="182351"/>
                  <a:pt x="1150833" y="190182"/>
                  <a:pt x="1159934" y="194733"/>
                </a:cubicBezTo>
                <a:cubicBezTo>
                  <a:pt x="1167916" y="198724"/>
                  <a:pt x="1177352" y="199209"/>
                  <a:pt x="1185334" y="203200"/>
                </a:cubicBezTo>
                <a:cubicBezTo>
                  <a:pt x="1194435" y="207751"/>
                  <a:pt x="1200988" y="217209"/>
                  <a:pt x="1210734" y="220133"/>
                </a:cubicBezTo>
                <a:cubicBezTo>
                  <a:pt x="1229848" y="225867"/>
                  <a:pt x="1250366" y="225030"/>
                  <a:pt x="1270000" y="228600"/>
                </a:cubicBezTo>
                <a:cubicBezTo>
                  <a:pt x="1293396" y="232854"/>
                  <a:pt x="1307499" y="238277"/>
                  <a:pt x="1329267" y="245533"/>
                </a:cubicBezTo>
                <a:cubicBezTo>
                  <a:pt x="1349023" y="242711"/>
                  <a:pt x="1370005" y="244478"/>
                  <a:pt x="1388534" y="237066"/>
                </a:cubicBezTo>
                <a:cubicBezTo>
                  <a:pt x="1442093" y="215642"/>
                  <a:pt x="1389477" y="212135"/>
                  <a:pt x="1430867" y="186266"/>
                </a:cubicBezTo>
                <a:cubicBezTo>
                  <a:pt x="1446003" y="176806"/>
                  <a:pt x="1464734" y="174977"/>
                  <a:pt x="1481667" y="169333"/>
                </a:cubicBezTo>
                <a:lnTo>
                  <a:pt x="1507067" y="160866"/>
                </a:lnTo>
                <a:lnTo>
                  <a:pt x="1532467" y="152400"/>
                </a:lnTo>
                <a:cubicBezTo>
                  <a:pt x="1535289" y="143933"/>
                  <a:pt x="1534623" y="133311"/>
                  <a:pt x="1540934" y="127000"/>
                </a:cubicBezTo>
                <a:cubicBezTo>
                  <a:pt x="1547245" y="120689"/>
                  <a:pt x="1557464" y="117548"/>
                  <a:pt x="1566334" y="118533"/>
                </a:cubicBezTo>
                <a:cubicBezTo>
                  <a:pt x="1566338" y="118534"/>
                  <a:pt x="1602054" y="130439"/>
                  <a:pt x="1625270" y="138178"/>
                </a:cubicBezTo>
                <a:lnTo>
                  <a:pt x="1638688" y="142651"/>
                </a:lnTo>
                <a:lnTo>
                  <a:pt x="1638688" y="251767"/>
                </a:lnTo>
                <a:lnTo>
                  <a:pt x="1625270" y="247294"/>
                </a:lnTo>
                <a:cubicBezTo>
                  <a:pt x="1602054" y="239555"/>
                  <a:pt x="1566338" y="227650"/>
                  <a:pt x="1566334" y="227649"/>
                </a:cubicBezTo>
                <a:cubicBezTo>
                  <a:pt x="1557464" y="226664"/>
                  <a:pt x="1547245" y="229805"/>
                  <a:pt x="1540934" y="236116"/>
                </a:cubicBezTo>
                <a:cubicBezTo>
                  <a:pt x="1534623" y="242427"/>
                  <a:pt x="1535289" y="253049"/>
                  <a:pt x="1532467" y="261516"/>
                </a:cubicBezTo>
                <a:lnTo>
                  <a:pt x="1507067" y="269982"/>
                </a:lnTo>
                <a:lnTo>
                  <a:pt x="1481667" y="278449"/>
                </a:lnTo>
                <a:cubicBezTo>
                  <a:pt x="1464734" y="284093"/>
                  <a:pt x="1446003" y="285922"/>
                  <a:pt x="1430867" y="295382"/>
                </a:cubicBezTo>
                <a:cubicBezTo>
                  <a:pt x="1389477" y="321251"/>
                  <a:pt x="1442093" y="324758"/>
                  <a:pt x="1388534" y="346182"/>
                </a:cubicBezTo>
                <a:cubicBezTo>
                  <a:pt x="1370005" y="353594"/>
                  <a:pt x="1349023" y="351827"/>
                  <a:pt x="1329267" y="354649"/>
                </a:cubicBezTo>
                <a:cubicBezTo>
                  <a:pt x="1307499" y="347393"/>
                  <a:pt x="1293396" y="341970"/>
                  <a:pt x="1270000" y="337716"/>
                </a:cubicBezTo>
                <a:cubicBezTo>
                  <a:pt x="1250366" y="334146"/>
                  <a:pt x="1229848" y="334983"/>
                  <a:pt x="1210734" y="329249"/>
                </a:cubicBezTo>
                <a:cubicBezTo>
                  <a:pt x="1200988" y="326325"/>
                  <a:pt x="1194435" y="316867"/>
                  <a:pt x="1185334" y="312316"/>
                </a:cubicBezTo>
                <a:cubicBezTo>
                  <a:pt x="1177352" y="308325"/>
                  <a:pt x="1167916" y="307840"/>
                  <a:pt x="1159934" y="303849"/>
                </a:cubicBezTo>
                <a:cubicBezTo>
                  <a:pt x="1150833" y="299298"/>
                  <a:pt x="1143635" y="291467"/>
                  <a:pt x="1134534" y="286916"/>
                </a:cubicBezTo>
                <a:cubicBezTo>
                  <a:pt x="1126552" y="282925"/>
                  <a:pt x="1117116" y="282440"/>
                  <a:pt x="1109134" y="278449"/>
                </a:cubicBezTo>
                <a:cubicBezTo>
                  <a:pt x="1101157" y="274460"/>
                  <a:pt x="1072050" y="255083"/>
                  <a:pt x="1066800" y="244582"/>
                </a:cubicBezTo>
                <a:cubicBezTo>
                  <a:pt x="1061596" y="234174"/>
                  <a:pt x="1061156" y="222005"/>
                  <a:pt x="1058334" y="210716"/>
                </a:cubicBezTo>
                <a:cubicBezTo>
                  <a:pt x="1052689" y="205071"/>
                  <a:pt x="1044970" y="200922"/>
                  <a:pt x="1041400" y="193782"/>
                </a:cubicBezTo>
                <a:cubicBezTo>
                  <a:pt x="1036196" y="183374"/>
                  <a:pt x="1042403" y="166679"/>
                  <a:pt x="1032934" y="159916"/>
                </a:cubicBezTo>
                <a:cubicBezTo>
                  <a:pt x="1018965" y="149938"/>
                  <a:pt x="999067" y="154271"/>
                  <a:pt x="982134" y="151449"/>
                </a:cubicBezTo>
                <a:lnTo>
                  <a:pt x="956734" y="159916"/>
                </a:lnTo>
                <a:cubicBezTo>
                  <a:pt x="944021" y="164154"/>
                  <a:pt x="880559" y="185305"/>
                  <a:pt x="880534" y="185316"/>
                </a:cubicBezTo>
                <a:cubicBezTo>
                  <a:pt x="866878" y="191385"/>
                  <a:pt x="847906" y="207050"/>
                  <a:pt x="838200" y="219182"/>
                </a:cubicBezTo>
                <a:cubicBezTo>
                  <a:pt x="831843" y="227128"/>
                  <a:pt x="827781" y="236765"/>
                  <a:pt x="821267" y="244582"/>
                </a:cubicBezTo>
                <a:cubicBezTo>
                  <a:pt x="766942" y="309772"/>
                  <a:pt x="820975" y="232319"/>
                  <a:pt x="778934" y="295382"/>
                </a:cubicBezTo>
                <a:cubicBezTo>
                  <a:pt x="778934" y="295382"/>
                  <a:pt x="745924" y="319365"/>
                  <a:pt x="728134" y="329249"/>
                </a:cubicBezTo>
                <a:cubicBezTo>
                  <a:pt x="682313" y="354706"/>
                  <a:pt x="722437" y="317064"/>
                  <a:pt x="677334" y="354649"/>
                </a:cubicBezTo>
                <a:cubicBezTo>
                  <a:pt x="665356" y="364630"/>
                  <a:pt x="641054" y="389305"/>
                  <a:pt x="635000" y="405449"/>
                </a:cubicBezTo>
                <a:cubicBezTo>
                  <a:pt x="629947" y="418923"/>
                  <a:pt x="631587" y="434308"/>
                  <a:pt x="626534" y="447782"/>
                </a:cubicBezTo>
                <a:cubicBezTo>
                  <a:pt x="622961" y="457310"/>
                  <a:pt x="614151" y="464080"/>
                  <a:pt x="609600" y="473182"/>
                </a:cubicBezTo>
                <a:cubicBezTo>
                  <a:pt x="605609" y="481164"/>
                  <a:pt x="603956" y="490115"/>
                  <a:pt x="601134" y="498582"/>
                </a:cubicBezTo>
                <a:cubicBezTo>
                  <a:pt x="589845" y="501404"/>
                  <a:pt x="578787" y="508695"/>
                  <a:pt x="567267" y="507049"/>
                </a:cubicBezTo>
                <a:cubicBezTo>
                  <a:pt x="554805" y="505269"/>
                  <a:pt x="533702" y="481951"/>
                  <a:pt x="524934" y="473182"/>
                </a:cubicBezTo>
                <a:cubicBezTo>
                  <a:pt x="515940" y="470184"/>
                  <a:pt x="509441" y="468084"/>
                  <a:pt x="504840" y="466635"/>
                </a:cubicBezTo>
                <a:lnTo>
                  <a:pt x="496213" y="464022"/>
                </a:lnTo>
                <a:lnTo>
                  <a:pt x="498576" y="464564"/>
                </a:lnTo>
                <a:cubicBezTo>
                  <a:pt x="504251" y="465570"/>
                  <a:pt x="511655" y="465215"/>
                  <a:pt x="482600" y="447782"/>
                </a:cubicBezTo>
                <a:cubicBezTo>
                  <a:pt x="474947" y="443190"/>
                  <a:pt x="464949" y="443744"/>
                  <a:pt x="457200" y="439316"/>
                </a:cubicBezTo>
                <a:cubicBezTo>
                  <a:pt x="444948" y="432315"/>
                  <a:pt x="434623" y="422383"/>
                  <a:pt x="423334" y="413916"/>
                </a:cubicBezTo>
                <a:cubicBezTo>
                  <a:pt x="414867" y="411094"/>
                  <a:pt x="405587" y="410041"/>
                  <a:pt x="397934" y="405449"/>
                </a:cubicBezTo>
                <a:cubicBezTo>
                  <a:pt x="384527" y="397405"/>
                  <a:pt x="371760" y="374655"/>
                  <a:pt x="364067" y="363116"/>
                </a:cubicBezTo>
                <a:cubicBezTo>
                  <a:pt x="343356" y="332049"/>
                  <a:pt x="333080" y="316919"/>
                  <a:pt x="328502" y="310275"/>
                </a:cubicBezTo>
                <a:lnTo>
                  <a:pt x="327203" y="308428"/>
                </a:lnTo>
                <a:lnTo>
                  <a:pt x="331520" y="312644"/>
                </a:lnTo>
                <a:cubicBezTo>
                  <a:pt x="330790" y="310144"/>
                  <a:pt x="326284" y="301229"/>
                  <a:pt x="313267" y="278449"/>
                </a:cubicBezTo>
                <a:cubicBezTo>
                  <a:pt x="308219" y="269614"/>
                  <a:pt x="300885" y="262150"/>
                  <a:pt x="296334" y="253049"/>
                </a:cubicBezTo>
                <a:cubicBezTo>
                  <a:pt x="287655" y="235692"/>
                  <a:pt x="282621" y="201419"/>
                  <a:pt x="279400" y="185316"/>
                </a:cubicBezTo>
                <a:cubicBezTo>
                  <a:pt x="273756" y="176849"/>
                  <a:pt x="267018" y="169017"/>
                  <a:pt x="262467" y="159916"/>
                </a:cubicBezTo>
                <a:cubicBezTo>
                  <a:pt x="255277" y="145536"/>
                  <a:pt x="256910" y="124196"/>
                  <a:pt x="237067" y="117582"/>
                </a:cubicBezTo>
                <a:cubicBezTo>
                  <a:pt x="218135" y="111271"/>
                  <a:pt x="197556" y="111938"/>
                  <a:pt x="177800" y="109116"/>
                </a:cubicBezTo>
                <a:lnTo>
                  <a:pt x="152400" y="117582"/>
                </a:lnTo>
                <a:lnTo>
                  <a:pt x="127000" y="126049"/>
                </a:lnTo>
                <a:cubicBezTo>
                  <a:pt x="68627" y="145507"/>
                  <a:pt x="88821" y="130360"/>
                  <a:pt x="59267" y="159916"/>
                </a:cubicBezTo>
                <a:cubicBezTo>
                  <a:pt x="50800" y="162738"/>
                  <a:pt x="41293" y="163432"/>
                  <a:pt x="33867" y="168382"/>
                </a:cubicBezTo>
                <a:cubicBezTo>
                  <a:pt x="17572" y="179245"/>
                  <a:pt x="10144" y="188828"/>
                  <a:pt x="5213" y="200429"/>
                </a:cubicBezTo>
                <a:lnTo>
                  <a:pt x="0" y="217255"/>
                </a:lnTo>
                <a:lnTo>
                  <a:pt x="0" y="108139"/>
                </a:lnTo>
                <a:lnTo>
                  <a:pt x="5213" y="91313"/>
                </a:lnTo>
                <a:cubicBezTo>
                  <a:pt x="10144" y="79712"/>
                  <a:pt x="17572" y="70129"/>
                  <a:pt x="33867" y="59266"/>
                </a:cubicBezTo>
                <a:cubicBezTo>
                  <a:pt x="41293" y="54316"/>
                  <a:pt x="50800" y="53622"/>
                  <a:pt x="59267" y="50800"/>
                </a:cubicBezTo>
                <a:cubicBezTo>
                  <a:pt x="88821" y="21244"/>
                  <a:pt x="68627" y="36391"/>
                  <a:pt x="127000" y="16933"/>
                </a:cubicBezTo>
                <a:lnTo>
                  <a:pt x="152400" y="8466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kern="0" dirty="0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0" name="文本框 31"/>
          <p:cNvSpPr txBox="1"/>
          <p:nvPr/>
        </p:nvSpPr>
        <p:spPr>
          <a:xfrm>
            <a:off x="1684312" y="2614902"/>
            <a:ext cx="1005403" cy="376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数据清洗</a:t>
            </a:r>
          </a:p>
        </p:txBody>
      </p:sp>
      <p:sp>
        <p:nvSpPr>
          <p:cNvPr id="21" name="文本框 35"/>
          <p:cNvSpPr txBox="1"/>
          <p:nvPr/>
        </p:nvSpPr>
        <p:spPr>
          <a:xfrm>
            <a:off x="1197016" y="3088017"/>
            <a:ext cx="1980000" cy="1550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中草药领域的信息可能来自不同的文献、数据库或专业知识，因此我们前期进行了大量的数据清洗工作，以确保数据的一致性和可用性。</a:t>
            </a:r>
          </a:p>
        </p:txBody>
      </p:sp>
      <p:sp>
        <p:nvSpPr>
          <p:cNvPr id="22" name="文本框 31"/>
          <p:cNvSpPr txBox="1"/>
          <p:nvPr/>
        </p:nvSpPr>
        <p:spPr>
          <a:xfrm>
            <a:off x="3973626" y="2614902"/>
            <a:ext cx="1620957" cy="376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知识图谱的建设</a:t>
            </a:r>
          </a:p>
        </p:txBody>
      </p:sp>
      <p:sp>
        <p:nvSpPr>
          <p:cNvPr id="23" name="文本框 35"/>
          <p:cNvSpPr txBox="1"/>
          <p:nvPr/>
        </p:nvSpPr>
        <p:spPr>
          <a:xfrm>
            <a:off x="3794105" y="3088017"/>
            <a:ext cx="1980000" cy="1305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我们想建设一个全面而准确的中草药知识图谱。从多个可靠来源搜集信息，并确保知识图谱的结构合理、信息一致。</a:t>
            </a:r>
          </a:p>
        </p:txBody>
      </p:sp>
      <p:sp>
        <p:nvSpPr>
          <p:cNvPr id="24" name="文本框 31"/>
          <p:cNvSpPr txBox="1"/>
          <p:nvPr/>
        </p:nvSpPr>
        <p:spPr>
          <a:xfrm>
            <a:off x="6932299" y="2614902"/>
            <a:ext cx="1005403" cy="376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实体识别</a:t>
            </a:r>
          </a:p>
        </p:txBody>
      </p:sp>
      <p:sp>
        <p:nvSpPr>
          <p:cNvPr id="25" name="文本框 35"/>
          <p:cNvSpPr txBox="1"/>
          <p:nvPr/>
        </p:nvSpPr>
        <p:spPr>
          <a:xfrm>
            <a:off x="6444999" y="3088017"/>
            <a:ext cx="1980000" cy="815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使用多种模型，可以较为准确的识别出我们所需要的实体属性</a:t>
            </a:r>
          </a:p>
        </p:txBody>
      </p:sp>
      <p:sp>
        <p:nvSpPr>
          <p:cNvPr id="26" name="文本框 31"/>
          <p:cNvSpPr txBox="1"/>
          <p:nvPr/>
        </p:nvSpPr>
        <p:spPr>
          <a:xfrm>
            <a:off x="9083187" y="2614902"/>
            <a:ext cx="2031326" cy="376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5000"/>
              </a:lnSpc>
              <a:spcAft>
                <a:spcPts val="1000"/>
              </a:spcAft>
            </a:pPr>
            <a:r>
              <a:rPr lang="zh-CN" altLang="en-US" sz="1600" b="1" dirty="0">
                <a:solidFill>
                  <a:schemeClr val="bg1"/>
                </a:solidFill>
                <a:cs typeface="+mn-ea"/>
                <a:sym typeface="+mn-lt"/>
              </a:rPr>
              <a:t>意图识别和实体填充</a:t>
            </a:r>
          </a:p>
        </p:txBody>
      </p:sp>
      <p:sp>
        <p:nvSpPr>
          <p:cNvPr id="27" name="文本框 35"/>
          <p:cNvSpPr txBox="1"/>
          <p:nvPr/>
        </p:nvSpPr>
        <p:spPr>
          <a:xfrm>
            <a:off x="9108849" y="3088017"/>
            <a:ext cx="1980000" cy="1059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  <a:spcAft>
                <a:spcPts val="1000"/>
              </a:spcAft>
            </a:pP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通过意图识别与实体填充，能够为用户提供更为人性化、效率高的问答系统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000">
        <p14:warp dir="in"/>
      </p:transition>
    </mc:Choice>
    <mc:Fallback xmlns:a14="http://schemas.microsoft.com/office/drawing/2010/main" xmlns="">
      <p:transition spd="slow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2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750"/>
                            </p:stCondLst>
                            <p:childTnLst>
                              <p:par>
                                <p:cTn id="9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23320"/>
            <a:ext cx="12190413" cy="653823"/>
            <a:chOff x="0" y="698727"/>
            <a:chExt cx="12190413" cy="653823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98727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展望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圆角矩形 4"/>
          <p:cNvSpPr/>
          <p:nvPr/>
        </p:nvSpPr>
        <p:spPr>
          <a:xfrm>
            <a:off x="1547812" y="4418778"/>
            <a:ext cx="9196388" cy="263819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878186" y="4447044"/>
            <a:ext cx="207151" cy="207287"/>
          </a:xfrm>
          <a:prstGeom prst="ellipse">
            <a:avLst/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995198" y="4447044"/>
            <a:ext cx="207151" cy="207287"/>
          </a:xfrm>
          <a:prstGeom prst="ellipse">
            <a:avLst/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112211" y="4447044"/>
            <a:ext cx="207151" cy="207287"/>
          </a:xfrm>
          <a:prstGeom prst="ellipse">
            <a:avLst/>
          </a:prstGeom>
          <a:solidFill>
            <a:srgbClr val="895C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4" name="椭圆 14"/>
          <p:cNvSpPr/>
          <p:nvPr/>
        </p:nvSpPr>
        <p:spPr bwMode="auto">
          <a:xfrm>
            <a:off x="8288066" y="1860016"/>
            <a:ext cx="1880461" cy="2405711"/>
          </a:xfrm>
          <a:custGeom>
            <a:avLst/>
            <a:gdLst>
              <a:gd name="connsiteX0" fmla="*/ 341785 w 683568"/>
              <a:gd name="connsiteY0" fmla="*/ 75471 h 864094"/>
              <a:gd name="connsiteX1" fmla="*/ 117720 w 683568"/>
              <a:gd name="connsiteY1" fmla="*/ 299536 h 864094"/>
              <a:gd name="connsiteX2" fmla="*/ 341785 w 683568"/>
              <a:gd name="connsiteY2" fmla="*/ 523601 h 864094"/>
              <a:gd name="connsiteX3" fmla="*/ 341785 w 683568"/>
              <a:gd name="connsiteY3" fmla="*/ 75471 h 864094"/>
              <a:gd name="connsiteX4" fmla="*/ 341784 w 683568"/>
              <a:gd name="connsiteY4" fmla="*/ 0 h 864094"/>
              <a:gd name="connsiteX5" fmla="*/ 683568 w 683568"/>
              <a:gd name="connsiteY5" fmla="*/ 341784 h 864094"/>
              <a:gd name="connsiteX6" fmla="*/ 577183 w 683568"/>
              <a:gd name="connsiteY6" fmla="*/ 588642 h 864094"/>
              <a:gd name="connsiteX7" fmla="*/ 341597 w 683568"/>
              <a:gd name="connsiteY7" fmla="*/ 864094 h 864094"/>
              <a:gd name="connsiteX8" fmla="*/ 105111 w 683568"/>
              <a:gd name="connsiteY8" fmla="*/ 587591 h 864094"/>
              <a:gd name="connsiteX9" fmla="*/ 59857 w 683568"/>
              <a:gd name="connsiteY9" fmla="*/ 534679 h 864094"/>
              <a:gd name="connsiteX10" fmla="*/ 59306 w 683568"/>
              <a:gd name="connsiteY10" fmla="*/ 534035 h 864094"/>
              <a:gd name="connsiteX11" fmla="*/ 59325 w 683568"/>
              <a:gd name="connsiteY11" fmla="*/ 534035 h 864094"/>
              <a:gd name="connsiteX12" fmla="*/ 0 w 683568"/>
              <a:gd name="connsiteY12" fmla="*/ 341784 h 864094"/>
              <a:gd name="connsiteX13" fmla="*/ 341784 w 683568"/>
              <a:gd name="connsiteY13" fmla="*/ 0 h 864094"/>
              <a:gd name="connsiteX0-1" fmla="*/ 341785 w 683568"/>
              <a:gd name="connsiteY0-2" fmla="*/ 523601 h 864094"/>
              <a:gd name="connsiteX1-3" fmla="*/ 117720 w 683568"/>
              <a:gd name="connsiteY1-4" fmla="*/ 299536 h 864094"/>
              <a:gd name="connsiteX2-5" fmla="*/ 341785 w 683568"/>
              <a:gd name="connsiteY2-6" fmla="*/ 523601 h 864094"/>
              <a:gd name="connsiteX3-7" fmla="*/ 341784 w 683568"/>
              <a:gd name="connsiteY3-8" fmla="*/ 0 h 864094"/>
              <a:gd name="connsiteX4-9" fmla="*/ 683568 w 683568"/>
              <a:gd name="connsiteY4-10" fmla="*/ 341784 h 864094"/>
              <a:gd name="connsiteX5-11" fmla="*/ 577183 w 683568"/>
              <a:gd name="connsiteY5-12" fmla="*/ 588642 h 864094"/>
              <a:gd name="connsiteX6-13" fmla="*/ 341597 w 683568"/>
              <a:gd name="connsiteY6-14" fmla="*/ 864094 h 864094"/>
              <a:gd name="connsiteX7-15" fmla="*/ 105111 w 683568"/>
              <a:gd name="connsiteY7-16" fmla="*/ 587591 h 864094"/>
              <a:gd name="connsiteX8-17" fmla="*/ 59857 w 683568"/>
              <a:gd name="connsiteY8-18" fmla="*/ 534679 h 864094"/>
              <a:gd name="connsiteX9-19" fmla="*/ 59306 w 683568"/>
              <a:gd name="connsiteY9-20" fmla="*/ 534035 h 864094"/>
              <a:gd name="connsiteX10-21" fmla="*/ 59325 w 683568"/>
              <a:gd name="connsiteY10-22" fmla="*/ 534035 h 864094"/>
              <a:gd name="connsiteX11-23" fmla="*/ 0 w 683568"/>
              <a:gd name="connsiteY11-24" fmla="*/ 341784 h 864094"/>
              <a:gd name="connsiteX12-25" fmla="*/ 341784 w 683568"/>
              <a:gd name="connsiteY12-26" fmla="*/ 0 h 864094"/>
              <a:gd name="connsiteX0-27" fmla="*/ 341784 w 683568"/>
              <a:gd name="connsiteY0-28" fmla="*/ 0 h 864094"/>
              <a:gd name="connsiteX1-29" fmla="*/ 683568 w 683568"/>
              <a:gd name="connsiteY1-30" fmla="*/ 341784 h 864094"/>
              <a:gd name="connsiteX2-31" fmla="*/ 577183 w 683568"/>
              <a:gd name="connsiteY2-32" fmla="*/ 588642 h 864094"/>
              <a:gd name="connsiteX3-33" fmla="*/ 341597 w 683568"/>
              <a:gd name="connsiteY3-34" fmla="*/ 864094 h 864094"/>
              <a:gd name="connsiteX4-35" fmla="*/ 105111 w 683568"/>
              <a:gd name="connsiteY4-36" fmla="*/ 587591 h 864094"/>
              <a:gd name="connsiteX5-37" fmla="*/ 59857 w 683568"/>
              <a:gd name="connsiteY5-38" fmla="*/ 534679 h 864094"/>
              <a:gd name="connsiteX6-39" fmla="*/ 59306 w 683568"/>
              <a:gd name="connsiteY6-40" fmla="*/ 534035 h 864094"/>
              <a:gd name="connsiteX7-41" fmla="*/ 59325 w 683568"/>
              <a:gd name="connsiteY7-42" fmla="*/ 534035 h 864094"/>
              <a:gd name="connsiteX8-43" fmla="*/ 0 w 683568"/>
              <a:gd name="connsiteY8-44" fmla="*/ 341784 h 864094"/>
              <a:gd name="connsiteX9-45" fmla="*/ 341784 w 683568"/>
              <a:gd name="connsiteY9-46" fmla="*/ 0 h 864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895C33"/>
          </a:solidFill>
          <a:ln w="14288" cap="flat">
            <a:noFill/>
            <a:prstDash val="solid"/>
            <a:miter lim="800000"/>
          </a:ln>
          <a:effectLst/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7" name="椭圆 14"/>
          <p:cNvSpPr/>
          <p:nvPr/>
        </p:nvSpPr>
        <p:spPr bwMode="auto">
          <a:xfrm>
            <a:off x="5158542" y="1848718"/>
            <a:ext cx="1880461" cy="2405711"/>
          </a:xfrm>
          <a:custGeom>
            <a:avLst/>
            <a:gdLst>
              <a:gd name="connsiteX0" fmla="*/ 341785 w 683568"/>
              <a:gd name="connsiteY0" fmla="*/ 75471 h 864094"/>
              <a:gd name="connsiteX1" fmla="*/ 117720 w 683568"/>
              <a:gd name="connsiteY1" fmla="*/ 299536 h 864094"/>
              <a:gd name="connsiteX2" fmla="*/ 341785 w 683568"/>
              <a:gd name="connsiteY2" fmla="*/ 523601 h 864094"/>
              <a:gd name="connsiteX3" fmla="*/ 341785 w 683568"/>
              <a:gd name="connsiteY3" fmla="*/ 75471 h 864094"/>
              <a:gd name="connsiteX4" fmla="*/ 341784 w 683568"/>
              <a:gd name="connsiteY4" fmla="*/ 0 h 864094"/>
              <a:gd name="connsiteX5" fmla="*/ 683568 w 683568"/>
              <a:gd name="connsiteY5" fmla="*/ 341784 h 864094"/>
              <a:gd name="connsiteX6" fmla="*/ 577183 w 683568"/>
              <a:gd name="connsiteY6" fmla="*/ 588642 h 864094"/>
              <a:gd name="connsiteX7" fmla="*/ 341597 w 683568"/>
              <a:gd name="connsiteY7" fmla="*/ 864094 h 864094"/>
              <a:gd name="connsiteX8" fmla="*/ 105111 w 683568"/>
              <a:gd name="connsiteY8" fmla="*/ 587591 h 864094"/>
              <a:gd name="connsiteX9" fmla="*/ 59857 w 683568"/>
              <a:gd name="connsiteY9" fmla="*/ 534679 h 864094"/>
              <a:gd name="connsiteX10" fmla="*/ 59306 w 683568"/>
              <a:gd name="connsiteY10" fmla="*/ 534035 h 864094"/>
              <a:gd name="connsiteX11" fmla="*/ 59325 w 683568"/>
              <a:gd name="connsiteY11" fmla="*/ 534035 h 864094"/>
              <a:gd name="connsiteX12" fmla="*/ 0 w 683568"/>
              <a:gd name="connsiteY12" fmla="*/ 341784 h 864094"/>
              <a:gd name="connsiteX13" fmla="*/ 341784 w 683568"/>
              <a:gd name="connsiteY13" fmla="*/ 0 h 864094"/>
              <a:gd name="connsiteX0-1" fmla="*/ 341785 w 683568"/>
              <a:gd name="connsiteY0-2" fmla="*/ 523601 h 864094"/>
              <a:gd name="connsiteX1-3" fmla="*/ 117720 w 683568"/>
              <a:gd name="connsiteY1-4" fmla="*/ 299536 h 864094"/>
              <a:gd name="connsiteX2-5" fmla="*/ 341785 w 683568"/>
              <a:gd name="connsiteY2-6" fmla="*/ 523601 h 864094"/>
              <a:gd name="connsiteX3-7" fmla="*/ 341784 w 683568"/>
              <a:gd name="connsiteY3-8" fmla="*/ 0 h 864094"/>
              <a:gd name="connsiteX4-9" fmla="*/ 683568 w 683568"/>
              <a:gd name="connsiteY4-10" fmla="*/ 341784 h 864094"/>
              <a:gd name="connsiteX5-11" fmla="*/ 577183 w 683568"/>
              <a:gd name="connsiteY5-12" fmla="*/ 588642 h 864094"/>
              <a:gd name="connsiteX6-13" fmla="*/ 341597 w 683568"/>
              <a:gd name="connsiteY6-14" fmla="*/ 864094 h 864094"/>
              <a:gd name="connsiteX7-15" fmla="*/ 105111 w 683568"/>
              <a:gd name="connsiteY7-16" fmla="*/ 587591 h 864094"/>
              <a:gd name="connsiteX8-17" fmla="*/ 59857 w 683568"/>
              <a:gd name="connsiteY8-18" fmla="*/ 534679 h 864094"/>
              <a:gd name="connsiteX9-19" fmla="*/ 59306 w 683568"/>
              <a:gd name="connsiteY9-20" fmla="*/ 534035 h 864094"/>
              <a:gd name="connsiteX10-21" fmla="*/ 59325 w 683568"/>
              <a:gd name="connsiteY10-22" fmla="*/ 534035 h 864094"/>
              <a:gd name="connsiteX11-23" fmla="*/ 0 w 683568"/>
              <a:gd name="connsiteY11-24" fmla="*/ 341784 h 864094"/>
              <a:gd name="connsiteX12-25" fmla="*/ 341784 w 683568"/>
              <a:gd name="connsiteY12-26" fmla="*/ 0 h 864094"/>
              <a:gd name="connsiteX0-27" fmla="*/ 341784 w 683568"/>
              <a:gd name="connsiteY0-28" fmla="*/ 0 h 864094"/>
              <a:gd name="connsiteX1-29" fmla="*/ 683568 w 683568"/>
              <a:gd name="connsiteY1-30" fmla="*/ 341784 h 864094"/>
              <a:gd name="connsiteX2-31" fmla="*/ 577183 w 683568"/>
              <a:gd name="connsiteY2-32" fmla="*/ 588642 h 864094"/>
              <a:gd name="connsiteX3-33" fmla="*/ 341597 w 683568"/>
              <a:gd name="connsiteY3-34" fmla="*/ 864094 h 864094"/>
              <a:gd name="connsiteX4-35" fmla="*/ 105111 w 683568"/>
              <a:gd name="connsiteY4-36" fmla="*/ 587591 h 864094"/>
              <a:gd name="connsiteX5-37" fmla="*/ 59857 w 683568"/>
              <a:gd name="connsiteY5-38" fmla="*/ 534679 h 864094"/>
              <a:gd name="connsiteX6-39" fmla="*/ 59306 w 683568"/>
              <a:gd name="connsiteY6-40" fmla="*/ 534035 h 864094"/>
              <a:gd name="connsiteX7-41" fmla="*/ 59325 w 683568"/>
              <a:gd name="connsiteY7-42" fmla="*/ 534035 h 864094"/>
              <a:gd name="connsiteX8-43" fmla="*/ 0 w 683568"/>
              <a:gd name="connsiteY8-44" fmla="*/ 341784 h 864094"/>
              <a:gd name="connsiteX9-45" fmla="*/ 341784 w 683568"/>
              <a:gd name="connsiteY9-46" fmla="*/ 0 h 864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895C33"/>
          </a:solidFill>
          <a:ln w="14288" cap="flat">
            <a:noFill/>
            <a:prstDash val="solid"/>
            <a:miter lim="800000"/>
          </a:ln>
          <a:effectLst/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0" name="椭圆 14"/>
          <p:cNvSpPr/>
          <p:nvPr/>
        </p:nvSpPr>
        <p:spPr bwMode="auto">
          <a:xfrm>
            <a:off x="2041530" y="1837360"/>
            <a:ext cx="1880461" cy="2405711"/>
          </a:xfrm>
          <a:custGeom>
            <a:avLst/>
            <a:gdLst>
              <a:gd name="connsiteX0" fmla="*/ 341785 w 683568"/>
              <a:gd name="connsiteY0" fmla="*/ 75471 h 864094"/>
              <a:gd name="connsiteX1" fmla="*/ 117720 w 683568"/>
              <a:gd name="connsiteY1" fmla="*/ 299536 h 864094"/>
              <a:gd name="connsiteX2" fmla="*/ 341785 w 683568"/>
              <a:gd name="connsiteY2" fmla="*/ 523601 h 864094"/>
              <a:gd name="connsiteX3" fmla="*/ 341785 w 683568"/>
              <a:gd name="connsiteY3" fmla="*/ 75471 h 864094"/>
              <a:gd name="connsiteX4" fmla="*/ 341784 w 683568"/>
              <a:gd name="connsiteY4" fmla="*/ 0 h 864094"/>
              <a:gd name="connsiteX5" fmla="*/ 683568 w 683568"/>
              <a:gd name="connsiteY5" fmla="*/ 341784 h 864094"/>
              <a:gd name="connsiteX6" fmla="*/ 577183 w 683568"/>
              <a:gd name="connsiteY6" fmla="*/ 588642 h 864094"/>
              <a:gd name="connsiteX7" fmla="*/ 341597 w 683568"/>
              <a:gd name="connsiteY7" fmla="*/ 864094 h 864094"/>
              <a:gd name="connsiteX8" fmla="*/ 105111 w 683568"/>
              <a:gd name="connsiteY8" fmla="*/ 587591 h 864094"/>
              <a:gd name="connsiteX9" fmla="*/ 59857 w 683568"/>
              <a:gd name="connsiteY9" fmla="*/ 534679 h 864094"/>
              <a:gd name="connsiteX10" fmla="*/ 59306 w 683568"/>
              <a:gd name="connsiteY10" fmla="*/ 534035 h 864094"/>
              <a:gd name="connsiteX11" fmla="*/ 59325 w 683568"/>
              <a:gd name="connsiteY11" fmla="*/ 534035 h 864094"/>
              <a:gd name="connsiteX12" fmla="*/ 0 w 683568"/>
              <a:gd name="connsiteY12" fmla="*/ 341784 h 864094"/>
              <a:gd name="connsiteX13" fmla="*/ 341784 w 683568"/>
              <a:gd name="connsiteY13" fmla="*/ 0 h 864094"/>
              <a:gd name="connsiteX0-1" fmla="*/ 341785 w 683568"/>
              <a:gd name="connsiteY0-2" fmla="*/ 523601 h 864094"/>
              <a:gd name="connsiteX1-3" fmla="*/ 117720 w 683568"/>
              <a:gd name="connsiteY1-4" fmla="*/ 299536 h 864094"/>
              <a:gd name="connsiteX2-5" fmla="*/ 341785 w 683568"/>
              <a:gd name="connsiteY2-6" fmla="*/ 523601 h 864094"/>
              <a:gd name="connsiteX3-7" fmla="*/ 341784 w 683568"/>
              <a:gd name="connsiteY3-8" fmla="*/ 0 h 864094"/>
              <a:gd name="connsiteX4-9" fmla="*/ 683568 w 683568"/>
              <a:gd name="connsiteY4-10" fmla="*/ 341784 h 864094"/>
              <a:gd name="connsiteX5-11" fmla="*/ 577183 w 683568"/>
              <a:gd name="connsiteY5-12" fmla="*/ 588642 h 864094"/>
              <a:gd name="connsiteX6-13" fmla="*/ 341597 w 683568"/>
              <a:gd name="connsiteY6-14" fmla="*/ 864094 h 864094"/>
              <a:gd name="connsiteX7-15" fmla="*/ 105111 w 683568"/>
              <a:gd name="connsiteY7-16" fmla="*/ 587591 h 864094"/>
              <a:gd name="connsiteX8-17" fmla="*/ 59857 w 683568"/>
              <a:gd name="connsiteY8-18" fmla="*/ 534679 h 864094"/>
              <a:gd name="connsiteX9-19" fmla="*/ 59306 w 683568"/>
              <a:gd name="connsiteY9-20" fmla="*/ 534035 h 864094"/>
              <a:gd name="connsiteX10-21" fmla="*/ 59325 w 683568"/>
              <a:gd name="connsiteY10-22" fmla="*/ 534035 h 864094"/>
              <a:gd name="connsiteX11-23" fmla="*/ 0 w 683568"/>
              <a:gd name="connsiteY11-24" fmla="*/ 341784 h 864094"/>
              <a:gd name="connsiteX12-25" fmla="*/ 341784 w 683568"/>
              <a:gd name="connsiteY12-26" fmla="*/ 0 h 864094"/>
              <a:gd name="connsiteX0-27" fmla="*/ 341784 w 683568"/>
              <a:gd name="connsiteY0-28" fmla="*/ 0 h 864094"/>
              <a:gd name="connsiteX1-29" fmla="*/ 683568 w 683568"/>
              <a:gd name="connsiteY1-30" fmla="*/ 341784 h 864094"/>
              <a:gd name="connsiteX2-31" fmla="*/ 577183 w 683568"/>
              <a:gd name="connsiteY2-32" fmla="*/ 588642 h 864094"/>
              <a:gd name="connsiteX3-33" fmla="*/ 341597 w 683568"/>
              <a:gd name="connsiteY3-34" fmla="*/ 864094 h 864094"/>
              <a:gd name="connsiteX4-35" fmla="*/ 105111 w 683568"/>
              <a:gd name="connsiteY4-36" fmla="*/ 587591 h 864094"/>
              <a:gd name="connsiteX5-37" fmla="*/ 59857 w 683568"/>
              <a:gd name="connsiteY5-38" fmla="*/ 534679 h 864094"/>
              <a:gd name="connsiteX6-39" fmla="*/ 59306 w 683568"/>
              <a:gd name="connsiteY6-40" fmla="*/ 534035 h 864094"/>
              <a:gd name="connsiteX7-41" fmla="*/ 59325 w 683568"/>
              <a:gd name="connsiteY7-42" fmla="*/ 534035 h 864094"/>
              <a:gd name="connsiteX8-43" fmla="*/ 0 w 683568"/>
              <a:gd name="connsiteY8-44" fmla="*/ 341784 h 864094"/>
              <a:gd name="connsiteX9-45" fmla="*/ 341784 w 683568"/>
              <a:gd name="connsiteY9-46" fmla="*/ 0 h 86409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683568" h="864094">
                <a:moveTo>
                  <a:pt x="341784" y="0"/>
                </a:moveTo>
                <a:cubicBezTo>
                  <a:pt x="530546" y="0"/>
                  <a:pt x="683568" y="153022"/>
                  <a:pt x="683568" y="341784"/>
                </a:cubicBezTo>
                <a:cubicBezTo>
                  <a:pt x="683568" y="439085"/>
                  <a:pt x="642909" y="526890"/>
                  <a:pt x="577183" y="588642"/>
                </a:cubicBezTo>
                <a:lnTo>
                  <a:pt x="341597" y="864094"/>
                </a:lnTo>
                <a:lnTo>
                  <a:pt x="105111" y="587591"/>
                </a:lnTo>
                <a:cubicBezTo>
                  <a:pt x="87976" y="571864"/>
                  <a:pt x="72869" y="554041"/>
                  <a:pt x="59857" y="534679"/>
                </a:cubicBezTo>
                <a:lnTo>
                  <a:pt x="59306" y="534035"/>
                </a:lnTo>
                <a:lnTo>
                  <a:pt x="59325" y="534035"/>
                </a:lnTo>
                <a:cubicBezTo>
                  <a:pt x="21845" y="479324"/>
                  <a:pt x="0" y="413105"/>
                  <a:pt x="0" y="341784"/>
                </a:cubicBezTo>
                <a:cubicBezTo>
                  <a:pt x="0" y="153022"/>
                  <a:pt x="153022" y="0"/>
                  <a:pt x="341784" y="0"/>
                </a:cubicBezTo>
                <a:close/>
              </a:path>
            </a:pathLst>
          </a:custGeom>
          <a:solidFill>
            <a:srgbClr val="895C33"/>
          </a:solidFill>
          <a:ln w="14288" cap="flat">
            <a:noFill/>
            <a:prstDash val="solid"/>
            <a:miter lim="800000"/>
          </a:ln>
          <a:effectLst/>
        </p:spPr>
        <p:txBody>
          <a:bodyPr vert="horz" wrap="square" lIns="68589" tIns="34295" rIns="68589" bIns="34295" numCol="1" anchor="t" anchorCtr="0" compatLnSpc="1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1" name="文本框 33"/>
          <p:cNvSpPr txBox="1"/>
          <p:nvPr/>
        </p:nvSpPr>
        <p:spPr>
          <a:xfrm>
            <a:off x="2058248" y="2543728"/>
            <a:ext cx="1880464" cy="50014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/>
            <a:r>
              <a:rPr lang="en-US" altLang="zh-CN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</a:t>
            </a: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A</a:t>
            </a:r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系统</a:t>
            </a:r>
          </a:p>
        </p:txBody>
      </p:sp>
      <p:sp>
        <p:nvSpPr>
          <p:cNvPr id="22" name="TextBox 10"/>
          <p:cNvSpPr>
            <a:spLocks noChangeArrowheads="1"/>
          </p:cNvSpPr>
          <p:nvPr/>
        </p:nvSpPr>
        <p:spPr bwMode="auto">
          <a:xfrm>
            <a:off x="1641401" y="4933996"/>
            <a:ext cx="2680717" cy="80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当前系统用户对于实体必须严格输入正确才能得到想要的答案，希望后期能够实现实体归一化，或者模糊匹配来提高对用户问题的匹配程度</a:t>
            </a:r>
          </a:p>
        </p:txBody>
      </p:sp>
      <p:sp>
        <p:nvSpPr>
          <p:cNvPr id="23" name="文本框 33"/>
          <p:cNvSpPr txBox="1"/>
          <p:nvPr/>
        </p:nvSpPr>
        <p:spPr>
          <a:xfrm>
            <a:off x="5196639" y="2575105"/>
            <a:ext cx="1880464" cy="93103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生成新的配方数据</a:t>
            </a:r>
          </a:p>
        </p:txBody>
      </p:sp>
      <p:sp>
        <p:nvSpPr>
          <p:cNvPr id="24" name="文本框 33"/>
          <p:cNvSpPr txBox="1"/>
          <p:nvPr/>
        </p:nvSpPr>
        <p:spPr>
          <a:xfrm>
            <a:off x="8326163" y="2543728"/>
            <a:ext cx="1880464" cy="931034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defRPr>
            </a:lvl1pPr>
          </a:lstStyle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使用更好的模型</a:t>
            </a:r>
          </a:p>
        </p:txBody>
      </p:sp>
      <p:sp>
        <p:nvSpPr>
          <p:cNvPr id="25" name="TextBox 10"/>
          <p:cNvSpPr>
            <a:spLocks noChangeArrowheads="1"/>
          </p:cNvSpPr>
          <p:nvPr/>
        </p:nvSpPr>
        <p:spPr bwMode="auto">
          <a:xfrm>
            <a:off x="4800378" y="4938577"/>
            <a:ext cx="2680717" cy="80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本次的推荐任务，其实只是做了一个查询系统，只能解决已经有方剂的推荐任务，没能生成出新的不在我们数据集中的数据</a:t>
            </a:r>
            <a:endParaRPr lang="en-US" altLang="zh-CN" sz="1200" b="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TextBox 10"/>
          <p:cNvSpPr>
            <a:spLocks noChangeArrowheads="1"/>
          </p:cNvSpPr>
          <p:nvPr/>
        </p:nvSpPr>
        <p:spPr bwMode="auto">
          <a:xfrm>
            <a:off x="8012757" y="4913288"/>
            <a:ext cx="2680717" cy="623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9" tIns="34295" rIns="68589" bIns="34295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模型的选择方面可以使用其他新的模型，从而实现生成的回答可以更加人性化</a:t>
            </a:r>
            <a:endParaRPr lang="en-US" altLang="zh-CN" sz="1200" b="0" kern="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4" grpId="0" animBg="1"/>
      <p:bldP spid="17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3" name="TextBox 1"/>
          <p:cNvSpPr txBox="1">
            <a:spLocks noChangeArrowheads="1"/>
          </p:cNvSpPr>
          <p:nvPr/>
        </p:nvSpPr>
        <p:spPr bwMode="auto">
          <a:xfrm>
            <a:off x="8284369" y="969222"/>
            <a:ext cx="1954381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1500" dirty="0">
                <a:solidFill>
                  <a:srgbClr val="895C33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8134120" y="2483139"/>
            <a:ext cx="1292662" cy="1221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7200" dirty="0">
                <a:solidFill>
                  <a:srgbClr val="895C33"/>
                </a:solidFill>
                <a:latin typeface="+mn-lt"/>
                <a:ea typeface="+mn-ea"/>
                <a:cs typeface="+mn-ea"/>
                <a:sym typeface="+mn-lt"/>
              </a:rPr>
              <a:t>谢</a:t>
            </a:r>
          </a:p>
        </p:txBody>
      </p:sp>
      <p:sp>
        <p:nvSpPr>
          <p:cNvPr id="15" name="TextBox 1"/>
          <p:cNvSpPr txBox="1">
            <a:spLocks noChangeArrowheads="1"/>
          </p:cNvSpPr>
          <p:nvPr/>
        </p:nvSpPr>
        <p:spPr bwMode="auto">
          <a:xfrm>
            <a:off x="9013325" y="2295962"/>
            <a:ext cx="1538883" cy="1220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8800" dirty="0">
                <a:solidFill>
                  <a:srgbClr val="895C33"/>
                </a:solidFill>
                <a:latin typeface="+mn-lt"/>
                <a:ea typeface="+mn-ea"/>
                <a:cs typeface="+mn-ea"/>
                <a:sym typeface="+mn-lt"/>
              </a:rPr>
              <a:t>观</a:t>
            </a: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8426274" y="3516809"/>
            <a:ext cx="1954381" cy="1513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1500" dirty="0">
                <a:solidFill>
                  <a:srgbClr val="895C33"/>
                </a:solidFill>
                <a:latin typeface="+mn-lt"/>
                <a:ea typeface="+mn-ea"/>
                <a:cs typeface="+mn-ea"/>
                <a:sym typeface="+mn-lt"/>
              </a:rPr>
              <a:t>看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570" y="3423421"/>
            <a:ext cx="957322" cy="8797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1960" y="834498"/>
            <a:ext cx="2042269" cy="43887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328382"/>
            <a:ext cx="12190413" cy="748761"/>
            <a:chOff x="0" y="603789"/>
            <a:chExt cx="12190413" cy="748761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03789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研究背景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1238042" y="1707873"/>
            <a:ext cx="9823658" cy="5151715"/>
            <a:chOff x="572876" y="1458956"/>
            <a:chExt cx="11285762" cy="5918471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7537501" y="4410000"/>
              <a:ext cx="0" cy="296742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0304514" y="4337999"/>
              <a:ext cx="0" cy="303942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1342739" y="2478130"/>
              <a:ext cx="0" cy="489929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9180564" y="2478130"/>
              <a:ext cx="0" cy="4899297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椭圆 11"/>
            <p:cNvSpPr/>
            <p:nvPr/>
          </p:nvSpPr>
          <p:spPr>
            <a:xfrm>
              <a:off x="6597041" y="2697573"/>
              <a:ext cx="1849165" cy="1849165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9503335" y="2790514"/>
              <a:ext cx="1600858" cy="1600858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472499" y="1458956"/>
              <a:ext cx="1408569" cy="1408569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0810888" y="1458956"/>
              <a:ext cx="1047750" cy="1047750"/>
            </a:xfrm>
            <a:prstGeom prst="ellipse">
              <a:avLst/>
            </a:prstGeom>
            <a:solidFill>
              <a:srgbClr val="895C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文本框 21"/>
            <p:cNvSpPr txBox="1"/>
            <p:nvPr/>
          </p:nvSpPr>
          <p:spPr>
            <a:xfrm>
              <a:off x="6897058" y="2879916"/>
              <a:ext cx="1293096" cy="1520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EFEFE"/>
                  </a:solidFill>
                  <a:cs typeface="+mn-ea"/>
                  <a:sym typeface="+mn-lt"/>
                </a:rPr>
                <a:t>60.5</a:t>
              </a:r>
              <a:r>
                <a:rPr lang="zh-CN" altLang="en-US" sz="4000" dirty="0">
                  <a:solidFill>
                    <a:srgbClr val="FEFEFE"/>
                  </a:solidFill>
                  <a:cs typeface="+mn-ea"/>
                  <a:sym typeface="+mn-lt"/>
                </a:rPr>
                <a:t>亿</a:t>
              </a:r>
            </a:p>
          </p:txBody>
        </p:sp>
        <p:sp>
          <p:nvSpPr>
            <p:cNvPr id="17" name="文本框 22"/>
            <p:cNvSpPr txBox="1"/>
            <p:nvPr/>
          </p:nvSpPr>
          <p:spPr>
            <a:xfrm>
              <a:off x="8454606" y="1846389"/>
              <a:ext cx="1387083" cy="6718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cs typeface="+mn-ea"/>
                  <a:sym typeface="+mn-lt"/>
                </a:rPr>
                <a:t>22.4%</a:t>
              </a:r>
              <a:endParaRPr lang="zh-CN" altLang="en-US" sz="3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23"/>
            <p:cNvSpPr txBox="1"/>
            <p:nvPr/>
          </p:nvSpPr>
          <p:spPr>
            <a:xfrm>
              <a:off x="9544245" y="3231310"/>
              <a:ext cx="1532569" cy="742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rgbClr val="FEFEFE"/>
                  </a:solidFill>
                  <a:cs typeface="+mn-ea"/>
                  <a:sym typeface="+mn-lt"/>
                </a:rPr>
                <a:t>57.4%</a:t>
              </a:r>
              <a:endParaRPr lang="zh-CN" altLang="en-US" sz="3600" dirty="0">
                <a:solidFill>
                  <a:srgbClr val="FEFEFE"/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24"/>
            <p:cNvSpPr txBox="1"/>
            <p:nvPr/>
          </p:nvSpPr>
          <p:spPr>
            <a:xfrm>
              <a:off x="10938637" y="1698830"/>
              <a:ext cx="792250" cy="6010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cs typeface="+mn-ea"/>
                  <a:sym typeface="+mn-lt"/>
                </a:rPr>
                <a:t>1/3</a:t>
              </a:r>
              <a:endParaRPr lang="zh-CN" altLang="en-US" sz="28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" name="文本框 29"/>
            <p:cNvSpPr txBox="1"/>
            <p:nvPr/>
          </p:nvSpPr>
          <p:spPr>
            <a:xfrm>
              <a:off x="572876" y="1771414"/>
              <a:ext cx="3453342" cy="45966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医疗资源不足，压力沉重</a:t>
              </a:r>
              <a:endParaRPr lang="en-US" altLang="zh-CN" sz="20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25"/>
            <p:cNvSpPr/>
            <p:nvPr/>
          </p:nvSpPr>
          <p:spPr bwMode="auto">
            <a:xfrm>
              <a:off x="1075017" y="3508842"/>
              <a:ext cx="84762" cy="84762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2274505" y="3279574"/>
              <a:ext cx="419852" cy="319007"/>
              <a:chOff x="4268086" y="4221191"/>
              <a:chExt cx="509646" cy="387231"/>
            </a:xfrm>
            <a:solidFill>
              <a:schemeClr val="bg1"/>
            </a:solidFill>
          </p:grpSpPr>
          <p:sp>
            <p:nvSpPr>
              <p:cNvPr id="32" name="Freeform 20"/>
              <p:cNvSpPr>
                <a:spLocks noEditPoints="1"/>
              </p:cNvSpPr>
              <p:nvPr/>
            </p:nvSpPr>
            <p:spPr bwMode="auto">
              <a:xfrm>
                <a:off x="4268086" y="4273030"/>
                <a:ext cx="337890" cy="335392"/>
              </a:xfrm>
              <a:custGeom>
                <a:avLst/>
                <a:gdLst>
                  <a:gd name="T0" fmla="*/ 229 w 229"/>
                  <a:gd name="T1" fmla="*/ 128 h 227"/>
                  <a:gd name="T2" fmla="*/ 229 w 229"/>
                  <a:gd name="T3" fmla="*/ 98 h 227"/>
                  <a:gd name="T4" fmla="*/ 206 w 229"/>
                  <a:gd name="T5" fmla="*/ 93 h 227"/>
                  <a:gd name="T6" fmla="*/ 200 w 229"/>
                  <a:gd name="T7" fmla="*/ 76 h 227"/>
                  <a:gd name="T8" fmla="*/ 216 w 229"/>
                  <a:gd name="T9" fmla="*/ 58 h 227"/>
                  <a:gd name="T10" fmla="*/ 198 w 229"/>
                  <a:gd name="T11" fmla="*/ 34 h 227"/>
                  <a:gd name="T12" fmla="*/ 176 w 229"/>
                  <a:gd name="T13" fmla="*/ 44 h 227"/>
                  <a:gd name="T14" fmla="*/ 161 w 229"/>
                  <a:gd name="T15" fmla="*/ 33 h 227"/>
                  <a:gd name="T16" fmla="*/ 164 w 229"/>
                  <a:gd name="T17" fmla="*/ 9 h 227"/>
                  <a:gd name="T18" fmla="*/ 135 w 229"/>
                  <a:gd name="T19" fmla="*/ 0 h 227"/>
                  <a:gd name="T20" fmla="*/ 123 w 229"/>
                  <a:gd name="T21" fmla="*/ 20 h 227"/>
                  <a:gd name="T22" fmla="*/ 114 w 229"/>
                  <a:gd name="T23" fmla="*/ 20 h 227"/>
                  <a:gd name="T24" fmla="*/ 105 w 229"/>
                  <a:gd name="T25" fmla="*/ 20 h 227"/>
                  <a:gd name="T26" fmla="*/ 93 w 229"/>
                  <a:gd name="T27" fmla="*/ 0 h 227"/>
                  <a:gd name="T28" fmla="*/ 65 w 229"/>
                  <a:gd name="T29" fmla="*/ 9 h 227"/>
                  <a:gd name="T30" fmla="*/ 67 w 229"/>
                  <a:gd name="T31" fmla="*/ 33 h 227"/>
                  <a:gd name="T32" fmla="*/ 52 w 229"/>
                  <a:gd name="T33" fmla="*/ 44 h 227"/>
                  <a:gd name="T34" fmla="*/ 30 w 229"/>
                  <a:gd name="T35" fmla="*/ 34 h 227"/>
                  <a:gd name="T36" fmla="*/ 13 w 229"/>
                  <a:gd name="T37" fmla="*/ 58 h 227"/>
                  <a:gd name="T38" fmla="*/ 29 w 229"/>
                  <a:gd name="T39" fmla="*/ 76 h 227"/>
                  <a:gd name="T40" fmla="*/ 23 w 229"/>
                  <a:gd name="T41" fmla="*/ 94 h 227"/>
                  <a:gd name="T42" fmla="*/ 0 w 229"/>
                  <a:gd name="T43" fmla="*/ 98 h 227"/>
                  <a:gd name="T44" fmla="*/ 0 w 229"/>
                  <a:gd name="T45" fmla="*/ 128 h 227"/>
                  <a:gd name="T46" fmla="*/ 23 w 229"/>
                  <a:gd name="T47" fmla="*/ 133 h 227"/>
                  <a:gd name="T48" fmla="*/ 29 w 229"/>
                  <a:gd name="T49" fmla="*/ 151 h 227"/>
                  <a:gd name="T50" fmla="*/ 13 w 229"/>
                  <a:gd name="T51" fmla="*/ 169 h 227"/>
                  <a:gd name="T52" fmla="*/ 31 w 229"/>
                  <a:gd name="T53" fmla="*/ 193 h 227"/>
                  <a:gd name="T54" fmla="*/ 52 w 229"/>
                  <a:gd name="T55" fmla="*/ 183 h 227"/>
                  <a:gd name="T56" fmla="*/ 67 w 229"/>
                  <a:gd name="T57" fmla="*/ 194 h 227"/>
                  <a:gd name="T58" fmla="*/ 65 w 229"/>
                  <a:gd name="T59" fmla="*/ 218 h 227"/>
                  <a:gd name="T60" fmla="*/ 93 w 229"/>
                  <a:gd name="T61" fmla="*/ 227 h 227"/>
                  <a:gd name="T62" fmla="*/ 105 w 229"/>
                  <a:gd name="T63" fmla="*/ 206 h 227"/>
                  <a:gd name="T64" fmla="*/ 114 w 229"/>
                  <a:gd name="T65" fmla="*/ 207 h 227"/>
                  <a:gd name="T66" fmla="*/ 124 w 229"/>
                  <a:gd name="T67" fmla="*/ 206 h 227"/>
                  <a:gd name="T68" fmla="*/ 135 w 229"/>
                  <a:gd name="T69" fmla="*/ 227 h 227"/>
                  <a:gd name="T70" fmla="*/ 164 w 229"/>
                  <a:gd name="T71" fmla="*/ 217 h 227"/>
                  <a:gd name="T72" fmla="*/ 161 w 229"/>
                  <a:gd name="T73" fmla="*/ 194 h 227"/>
                  <a:gd name="T74" fmla="*/ 176 w 229"/>
                  <a:gd name="T75" fmla="*/ 183 h 227"/>
                  <a:gd name="T76" fmla="*/ 198 w 229"/>
                  <a:gd name="T77" fmla="*/ 193 h 227"/>
                  <a:gd name="T78" fmla="*/ 216 w 229"/>
                  <a:gd name="T79" fmla="*/ 168 h 227"/>
                  <a:gd name="T80" fmla="*/ 200 w 229"/>
                  <a:gd name="T81" fmla="*/ 151 h 227"/>
                  <a:gd name="T82" fmla="*/ 206 w 229"/>
                  <a:gd name="T83" fmla="*/ 133 h 227"/>
                  <a:gd name="T84" fmla="*/ 229 w 229"/>
                  <a:gd name="T85" fmla="*/ 128 h 227"/>
                  <a:gd name="T86" fmla="*/ 114 w 229"/>
                  <a:gd name="T87" fmla="*/ 180 h 227"/>
                  <a:gd name="T88" fmla="*/ 47 w 229"/>
                  <a:gd name="T89" fmla="*/ 113 h 227"/>
                  <a:gd name="T90" fmla="*/ 114 w 229"/>
                  <a:gd name="T91" fmla="*/ 46 h 227"/>
                  <a:gd name="T92" fmla="*/ 181 w 229"/>
                  <a:gd name="T93" fmla="*/ 113 h 227"/>
                  <a:gd name="T94" fmla="*/ 114 w 229"/>
                  <a:gd name="T95" fmla="*/ 18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29" h="227">
                    <a:moveTo>
                      <a:pt x="229" y="128"/>
                    </a:moveTo>
                    <a:cubicBezTo>
                      <a:pt x="229" y="98"/>
                      <a:pt x="229" y="98"/>
                      <a:pt x="229" y="98"/>
                    </a:cubicBezTo>
                    <a:cubicBezTo>
                      <a:pt x="206" y="93"/>
                      <a:pt x="206" y="93"/>
                      <a:pt x="206" y="93"/>
                    </a:cubicBezTo>
                    <a:cubicBezTo>
                      <a:pt x="204" y="87"/>
                      <a:pt x="202" y="81"/>
                      <a:pt x="200" y="76"/>
                    </a:cubicBezTo>
                    <a:cubicBezTo>
                      <a:pt x="216" y="58"/>
                      <a:pt x="216" y="58"/>
                      <a:pt x="216" y="58"/>
                    </a:cubicBezTo>
                    <a:cubicBezTo>
                      <a:pt x="198" y="34"/>
                      <a:pt x="198" y="34"/>
                      <a:pt x="198" y="34"/>
                    </a:cubicBezTo>
                    <a:cubicBezTo>
                      <a:pt x="176" y="44"/>
                      <a:pt x="176" y="44"/>
                      <a:pt x="176" y="44"/>
                    </a:cubicBezTo>
                    <a:cubicBezTo>
                      <a:pt x="172" y="39"/>
                      <a:pt x="167" y="36"/>
                      <a:pt x="161" y="33"/>
                    </a:cubicBezTo>
                    <a:cubicBezTo>
                      <a:pt x="164" y="9"/>
                      <a:pt x="164" y="9"/>
                      <a:pt x="164" y="9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23" y="20"/>
                      <a:pt x="123" y="20"/>
                      <a:pt x="123" y="20"/>
                    </a:cubicBezTo>
                    <a:cubicBezTo>
                      <a:pt x="120" y="20"/>
                      <a:pt x="117" y="20"/>
                      <a:pt x="114" y="20"/>
                    </a:cubicBezTo>
                    <a:cubicBezTo>
                      <a:pt x="111" y="20"/>
                      <a:pt x="108" y="20"/>
                      <a:pt x="105" y="2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65" y="9"/>
                      <a:pt x="65" y="9"/>
                      <a:pt x="65" y="9"/>
                    </a:cubicBezTo>
                    <a:cubicBezTo>
                      <a:pt x="67" y="33"/>
                      <a:pt x="67" y="33"/>
                      <a:pt x="67" y="33"/>
                    </a:cubicBezTo>
                    <a:cubicBezTo>
                      <a:pt x="62" y="36"/>
                      <a:pt x="57" y="39"/>
                      <a:pt x="52" y="44"/>
                    </a:cubicBezTo>
                    <a:cubicBezTo>
                      <a:pt x="30" y="34"/>
                      <a:pt x="30" y="34"/>
                      <a:pt x="30" y="34"/>
                    </a:cubicBezTo>
                    <a:cubicBezTo>
                      <a:pt x="13" y="58"/>
                      <a:pt x="13" y="58"/>
                      <a:pt x="13" y="58"/>
                    </a:cubicBezTo>
                    <a:cubicBezTo>
                      <a:pt x="29" y="76"/>
                      <a:pt x="29" y="76"/>
                      <a:pt x="29" y="76"/>
                    </a:cubicBezTo>
                    <a:cubicBezTo>
                      <a:pt x="26" y="81"/>
                      <a:pt x="24" y="87"/>
                      <a:pt x="23" y="94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23" y="133"/>
                      <a:pt x="23" y="133"/>
                      <a:pt x="23" y="133"/>
                    </a:cubicBezTo>
                    <a:cubicBezTo>
                      <a:pt x="24" y="139"/>
                      <a:pt x="26" y="145"/>
                      <a:pt x="29" y="151"/>
                    </a:cubicBezTo>
                    <a:cubicBezTo>
                      <a:pt x="13" y="169"/>
                      <a:pt x="13" y="169"/>
                      <a:pt x="13" y="169"/>
                    </a:cubicBezTo>
                    <a:cubicBezTo>
                      <a:pt x="31" y="193"/>
                      <a:pt x="31" y="193"/>
                      <a:pt x="31" y="193"/>
                    </a:cubicBezTo>
                    <a:cubicBezTo>
                      <a:pt x="52" y="183"/>
                      <a:pt x="52" y="183"/>
                      <a:pt x="52" y="183"/>
                    </a:cubicBezTo>
                    <a:cubicBezTo>
                      <a:pt x="57" y="187"/>
                      <a:pt x="62" y="191"/>
                      <a:pt x="67" y="194"/>
                    </a:cubicBezTo>
                    <a:cubicBezTo>
                      <a:pt x="65" y="218"/>
                      <a:pt x="65" y="218"/>
                      <a:pt x="65" y="218"/>
                    </a:cubicBezTo>
                    <a:cubicBezTo>
                      <a:pt x="93" y="227"/>
                      <a:pt x="93" y="227"/>
                      <a:pt x="93" y="227"/>
                    </a:cubicBezTo>
                    <a:cubicBezTo>
                      <a:pt x="105" y="206"/>
                      <a:pt x="105" y="206"/>
                      <a:pt x="105" y="206"/>
                    </a:cubicBezTo>
                    <a:cubicBezTo>
                      <a:pt x="108" y="207"/>
                      <a:pt x="111" y="207"/>
                      <a:pt x="114" y="207"/>
                    </a:cubicBezTo>
                    <a:cubicBezTo>
                      <a:pt x="117" y="207"/>
                      <a:pt x="121" y="207"/>
                      <a:pt x="124" y="206"/>
                    </a:cubicBezTo>
                    <a:cubicBezTo>
                      <a:pt x="135" y="227"/>
                      <a:pt x="135" y="227"/>
                      <a:pt x="135" y="227"/>
                    </a:cubicBezTo>
                    <a:cubicBezTo>
                      <a:pt x="164" y="217"/>
                      <a:pt x="164" y="217"/>
                      <a:pt x="164" y="217"/>
                    </a:cubicBezTo>
                    <a:cubicBezTo>
                      <a:pt x="161" y="194"/>
                      <a:pt x="161" y="194"/>
                      <a:pt x="161" y="194"/>
                    </a:cubicBezTo>
                    <a:cubicBezTo>
                      <a:pt x="167" y="191"/>
                      <a:pt x="172" y="187"/>
                      <a:pt x="176" y="183"/>
                    </a:cubicBezTo>
                    <a:cubicBezTo>
                      <a:pt x="198" y="193"/>
                      <a:pt x="198" y="193"/>
                      <a:pt x="198" y="193"/>
                    </a:cubicBezTo>
                    <a:cubicBezTo>
                      <a:pt x="216" y="168"/>
                      <a:pt x="216" y="168"/>
                      <a:pt x="216" y="168"/>
                    </a:cubicBezTo>
                    <a:cubicBezTo>
                      <a:pt x="200" y="151"/>
                      <a:pt x="200" y="151"/>
                      <a:pt x="200" y="151"/>
                    </a:cubicBezTo>
                    <a:cubicBezTo>
                      <a:pt x="202" y="145"/>
                      <a:pt x="204" y="139"/>
                      <a:pt x="206" y="133"/>
                    </a:cubicBezTo>
                    <a:lnTo>
                      <a:pt x="229" y="128"/>
                    </a:lnTo>
                    <a:close/>
                    <a:moveTo>
                      <a:pt x="114" y="180"/>
                    </a:moveTo>
                    <a:cubicBezTo>
                      <a:pt x="77" y="180"/>
                      <a:pt x="47" y="150"/>
                      <a:pt x="47" y="113"/>
                    </a:cubicBezTo>
                    <a:cubicBezTo>
                      <a:pt x="47" y="76"/>
                      <a:pt x="77" y="46"/>
                      <a:pt x="114" y="46"/>
                    </a:cubicBezTo>
                    <a:cubicBezTo>
                      <a:pt x="151" y="46"/>
                      <a:pt x="181" y="76"/>
                      <a:pt x="181" y="113"/>
                    </a:cubicBezTo>
                    <a:cubicBezTo>
                      <a:pt x="181" y="150"/>
                      <a:pt x="151" y="180"/>
                      <a:pt x="114" y="1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3" name="Freeform 21"/>
              <p:cNvSpPr>
                <a:spLocks noEditPoints="1"/>
              </p:cNvSpPr>
              <p:nvPr/>
            </p:nvSpPr>
            <p:spPr bwMode="auto">
              <a:xfrm>
                <a:off x="4577871" y="4221191"/>
                <a:ext cx="199861" cy="199861"/>
              </a:xfrm>
              <a:custGeom>
                <a:avLst/>
                <a:gdLst>
                  <a:gd name="T0" fmla="*/ 135 w 135"/>
                  <a:gd name="T1" fmla="*/ 76 h 135"/>
                  <a:gd name="T2" fmla="*/ 135 w 135"/>
                  <a:gd name="T3" fmla="*/ 58 h 135"/>
                  <a:gd name="T4" fmla="*/ 122 w 135"/>
                  <a:gd name="T5" fmla="*/ 55 h 135"/>
                  <a:gd name="T6" fmla="*/ 118 w 135"/>
                  <a:gd name="T7" fmla="*/ 45 h 135"/>
                  <a:gd name="T8" fmla="*/ 128 w 135"/>
                  <a:gd name="T9" fmla="*/ 34 h 135"/>
                  <a:gd name="T10" fmla="*/ 117 w 135"/>
                  <a:gd name="T11" fmla="*/ 20 h 135"/>
                  <a:gd name="T12" fmla="*/ 104 w 135"/>
                  <a:gd name="T13" fmla="*/ 26 h 135"/>
                  <a:gd name="T14" fmla="*/ 96 w 135"/>
                  <a:gd name="T15" fmla="*/ 19 h 135"/>
                  <a:gd name="T16" fmla="*/ 97 w 135"/>
                  <a:gd name="T17" fmla="*/ 5 h 135"/>
                  <a:gd name="T18" fmla="*/ 80 w 135"/>
                  <a:gd name="T19" fmla="*/ 0 h 135"/>
                  <a:gd name="T20" fmla="*/ 73 w 135"/>
                  <a:gd name="T21" fmla="*/ 12 h 135"/>
                  <a:gd name="T22" fmla="*/ 67 w 135"/>
                  <a:gd name="T23" fmla="*/ 12 h 135"/>
                  <a:gd name="T24" fmla="*/ 62 w 135"/>
                  <a:gd name="T25" fmla="*/ 12 h 135"/>
                  <a:gd name="T26" fmla="*/ 55 w 135"/>
                  <a:gd name="T27" fmla="*/ 0 h 135"/>
                  <a:gd name="T28" fmla="*/ 38 w 135"/>
                  <a:gd name="T29" fmla="*/ 5 h 135"/>
                  <a:gd name="T30" fmla="*/ 39 w 135"/>
                  <a:gd name="T31" fmla="*/ 19 h 135"/>
                  <a:gd name="T32" fmla="*/ 30 w 135"/>
                  <a:gd name="T33" fmla="*/ 26 h 135"/>
                  <a:gd name="T34" fmla="*/ 18 w 135"/>
                  <a:gd name="T35" fmla="*/ 20 h 135"/>
                  <a:gd name="T36" fmla="*/ 7 w 135"/>
                  <a:gd name="T37" fmla="*/ 34 h 135"/>
                  <a:gd name="T38" fmla="*/ 17 w 135"/>
                  <a:gd name="T39" fmla="*/ 45 h 135"/>
                  <a:gd name="T40" fmla="*/ 13 w 135"/>
                  <a:gd name="T41" fmla="*/ 55 h 135"/>
                  <a:gd name="T42" fmla="*/ 0 w 135"/>
                  <a:gd name="T43" fmla="*/ 58 h 135"/>
                  <a:gd name="T44" fmla="*/ 0 w 135"/>
                  <a:gd name="T45" fmla="*/ 76 h 135"/>
                  <a:gd name="T46" fmla="*/ 13 w 135"/>
                  <a:gd name="T47" fmla="*/ 79 h 135"/>
                  <a:gd name="T48" fmla="*/ 17 w 135"/>
                  <a:gd name="T49" fmla="*/ 90 h 135"/>
                  <a:gd name="T50" fmla="*/ 7 w 135"/>
                  <a:gd name="T51" fmla="*/ 100 h 135"/>
                  <a:gd name="T52" fmla="*/ 18 w 135"/>
                  <a:gd name="T53" fmla="*/ 114 h 135"/>
                  <a:gd name="T54" fmla="*/ 31 w 135"/>
                  <a:gd name="T55" fmla="*/ 109 h 135"/>
                  <a:gd name="T56" fmla="*/ 39 w 135"/>
                  <a:gd name="T57" fmla="*/ 115 h 135"/>
                  <a:gd name="T58" fmla="*/ 38 w 135"/>
                  <a:gd name="T59" fmla="*/ 129 h 135"/>
                  <a:gd name="T60" fmla="*/ 55 w 135"/>
                  <a:gd name="T61" fmla="*/ 135 h 135"/>
                  <a:gd name="T62" fmla="*/ 62 w 135"/>
                  <a:gd name="T63" fmla="*/ 122 h 135"/>
                  <a:gd name="T64" fmla="*/ 68 w 135"/>
                  <a:gd name="T65" fmla="*/ 123 h 135"/>
                  <a:gd name="T66" fmla="*/ 73 w 135"/>
                  <a:gd name="T67" fmla="*/ 122 h 135"/>
                  <a:gd name="T68" fmla="*/ 80 w 135"/>
                  <a:gd name="T69" fmla="*/ 135 h 135"/>
                  <a:gd name="T70" fmla="*/ 97 w 135"/>
                  <a:gd name="T71" fmla="*/ 129 h 135"/>
                  <a:gd name="T72" fmla="*/ 96 w 135"/>
                  <a:gd name="T73" fmla="*/ 115 h 135"/>
                  <a:gd name="T74" fmla="*/ 104 w 135"/>
                  <a:gd name="T75" fmla="*/ 109 h 135"/>
                  <a:gd name="T76" fmla="*/ 117 w 135"/>
                  <a:gd name="T77" fmla="*/ 114 h 135"/>
                  <a:gd name="T78" fmla="*/ 128 w 135"/>
                  <a:gd name="T79" fmla="*/ 100 h 135"/>
                  <a:gd name="T80" fmla="*/ 118 w 135"/>
                  <a:gd name="T81" fmla="*/ 89 h 135"/>
                  <a:gd name="T82" fmla="*/ 122 w 135"/>
                  <a:gd name="T83" fmla="*/ 79 h 135"/>
                  <a:gd name="T84" fmla="*/ 135 w 135"/>
                  <a:gd name="T85" fmla="*/ 76 h 135"/>
                  <a:gd name="T86" fmla="*/ 67 w 135"/>
                  <a:gd name="T87" fmla="*/ 107 h 135"/>
                  <a:gd name="T88" fmla="*/ 28 w 135"/>
                  <a:gd name="T89" fmla="*/ 67 h 135"/>
                  <a:gd name="T90" fmla="*/ 67 w 135"/>
                  <a:gd name="T91" fmla="*/ 27 h 135"/>
                  <a:gd name="T92" fmla="*/ 107 w 135"/>
                  <a:gd name="T93" fmla="*/ 67 h 135"/>
                  <a:gd name="T94" fmla="*/ 67 w 135"/>
                  <a:gd name="T95" fmla="*/ 10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5" h="135">
                    <a:moveTo>
                      <a:pt x="135" y="76"/>
                    </a:moveTo>
                    <a:cubicBezTo>
                      <a:pt x="135" y="58"/>
                      <a:pt x="135" y="58"/>
                      <a:pt x="135" y="58"/>
                    </a:cubicBezTo>
                    <a:cubicBezTo>
                      <a:pt x="122" y="55"/>
                      <a:pt x="122" y="55"/>
                      <a:pt x="122" y="55"/>
                    </a:cubicBezTo>
                    <a:cubicBezTo>
                      <a:pt x="121" y="52"/>
                      <a:pt x="120" y="48"/>
                      <a:pt x="118" y="45"/>
                    </a:cubicBezTo>
                    <a:cubicBezTo>
                      <a:pt x="128" y="34"/>
                      <a:pt x="128" y="34"/>
                      <a:pt x="128" y="34"/>
                    </a:cubicBezTo>
                    <a:cubicBezTo>
                      <a:pt x="117" y="20"/>
                      <a:pt x="117" y="20"/>
                      <a:pt x="117" y="20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102" y="23"/>
                      <a:pt x="99" y="21"/>
                      <a:pt x="96" y="19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3" y="12"/>
                      <a:pt x="73" y="12"/>
                      <a:pt x="73" y="12"/>
                    </a:cubicBezTo>
                    <a:cubicBezTo>
                      <a:pt x="71" y="12"/>
                      <a:pt x="69" y="12"/>
                      <a:pt x="67" y="12"/>
                    </a:cubicBezTo>
                    <a:cubicBezTo>
                      <a:pt x="66" y="12"/>
                      <a:pt x="64" y="12"/>
                      <a:pt x="62" y="12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36" y="21"/>
                      <a:pt x="33" y="23"/>
                      <a:pt x="30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34"/>
                      <a:pt x="7" y="34"/>
                      <a:pt x="7" y="34"/>
                    </a:cubicBezTo>
                    <a:cubicBezTo>
                      <a:pt x="17" y="45"/>
                      <a:pt x="17" y="45"/>
                      <a:pt x="17" y="45"/>
                    </a:cubicBezTo>
                    <a:cubicBezTo>
                      <a:pt x="15" y="48"/>
                      <a:pt x="14" y="52"/>
                      <a:pt x="13" y="55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13" y="79"/>
                      <a:pt x="13" y="79"/>
                      <a:pt x="13" y="79"/>
                    </a:cubicBezTo>
                    <a:cubicBezTo>
                      <a:pt x="14" y="83"/>
                      <a:pt x="15" y="86"/>
                      <a:pt x="17" y="90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33" y="111"/>
                      <a:pt x="36" y="113"/>
                      <a:pt x="39" y="115"/>
                    </a:cubicBezTo>
                    <a:cubicBezTo>
                      <a:pt x="38" y="129"/>
                      <a:pt x="38" y="129"/>
                      <a:pt x="38" y="129"/>
                    </a:cubicBezTo>
                    <a:cubicBezTo>
                      <a:pt x="55" y="135"/>
                      <a:pt x="55" y="135"/>
                      <a:pt x="55" y="135"/>
                    </a:cubicBezTo>
                    <a:cubicBezTo>
                      <a:pt x="62" y="122"/>
                      <a:pt x="62" y="122"/>
                      <a:pt x="62" y="122"/>
                    </a:cubicBezTo>
                    <a:cubicBezTo>
                      <a:pt x="64" y="123"/>
                      <a:pt x="66" y="123"/>
                      <a:pt x="68" y="123"/>
                    </a:cubicBezTo>
                    <a:cubicBezTo>
                      <a:pt x="69" y="123"/>
                      <a:pt x="71" y="123"/>
                      <a:pt x="73" y="122"/>
                    </a:cubicBezTo>
                    <a:cubicBezTo>
                      <a:pt x="80" y="135"/>
                      <a:pt x="80" y="135"/>
                      <a:pt x="80" y="135"/>
                    </a:cubicBezTo>
                    <a:cubicBezTo>
                      <a:pt x="97" y="129"/>
                      <a:pt x="97" y="129"/>
                      <a:pt x="97" y="129"/>
                    </a:cubicBezTo>
                    <a:cubicBezTo>
                      <a:pt x="96" y="115"/>
                      <a:pt x="96" y="115"/>
                      <a:pt x="96" y="115"/>
                    </a:cubicBezTo>
                    <a:cubicBezTo>
                      <a:pt x="99" y="113"/>
                      <a:pt x="102" y="111"/>
                      <a:pt x="104" y="109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8" y="89"/>
                      <a:pt x="118" y="89"/>
                      <a:pt x="118" y="89"/>
                    </a:cubicBezTo>
                    <a:cubicBezTo>
                      <a:pt x="120" y="86"/>
                      <a:pt x="121" y="83"/>
                      <a:pt x="122" y="79"/>
                    </a:cubicBezTo>
                    <a:lnTo>
                      <a:pt x="135" y="76"/>
                    </a:lnTo>
                    <a:close/>
                    <a:moveTo>
                      <a:pt x="67" y="107"/>
                    </a:moveTo>
                    <a:cubicBezTo>
                      <a:pt x="46" y="107"/>
                      <a:pt x="28" y="89"/>
                      <a:pt x="28" y="67"/>
                    </a:cubicBezTo>
                    <a:cubicBezTo>
                      <a:pt x="28" y="45"/>
                      <a:pt x="46" y="27"/>
                      <a:pt x="67" y="27"/>
                    </a:cubicBezTo>
                    <a:cubicBezTo>
                      <a:pt x="89" y="27"/>
                      <a:pt x="107" y="45"/>
                      <a:pt x="107" y="67"/>
                    </a:cubicBezTo>
                    <a:cubicBezTo>
                      <a:pt x="107" y="89"/>
                      <a:pt x="89" y="107"/>
                      <a:pt x="6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2000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078384" y="3222707"/>
              <a:ext cx="282736" cy="361586"/>
              <a:chOff x="1605186" y="572440"/>
              <a:chExt cx="563562" cy="720725"/>
            </a:xfrm>
            <a:solidFill>
              <a:schemeClr val="bg1"/>
            </a:solidFill>
          </p:grpSpPr>
          <p:sp>
            <p:nvSpPr>
              <p:cNvPr id="35" name="Freeform 32"/>
              <p:cNvSpPr/>
              <p:nvPr/>
            </p:nvSpPr>
            <p:spPr bwMode="auto">
              <a:xfrm>
                <a:off x="1814736" y="572440"/>
                <a:ext cx="142875" cy="720725"/>
              </a:xfrm>
              <a:custGeom>
                <a:avLst/>
                <a:gdLst>
                  <a:gd name="T0" fmla="*/ 64 w 64"/>
                  <a:gd name="T1" fmla="*/ 289 h 321"/>
                  <a:gd name="T2" fmla="*/ 32 w 64"/>
                  <a:gd name="T3" fmla="*/ 321 h 321"/>
                  <a:gd name="T4" fmla="*/ 0 w 64"/>
                  <a:gd name="T5" fmla="*/ 289 h 321"/>
                  <a:gd name="T6" fmla="*/ 0 w 64"/>
                  <a:gd name="T7" fmla="*/ 32 h 321"/>
                  <a:gd name="T8" fmla="*/ 32 w 64"/>
                  <a:gd name="T9" fmla="*/ 0 h 321"/>
                  <a:gd name="T10" fmla="*/ 64 w 64"/>
                  <a:gd name="T11" fmla="*/ 32 h 321"/>
                  <a:gd name="T12" fmla="*/ 64 w 64"/>
                  <a:gd name="T13" fmla="*/ 289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321">
                    <a:moveTo>
                      <a:pt x="64" y="289"/>
                    </a:moveTo>
                    <a:cubicBezTo>
                      <a:pt x="64" y="307"/>
                      <a:pt x="49" y="321"/>
                      <a:pt x="32" y="321"/>
                    </a:cubicBezTo>
                    <a:cubicBezTo>
                      <a:pt x="14" y="321"/>
                      <a:pt x="0" y="307"/>
                      <a:pt x="0" y="289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28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Freeform 33"/>
              <p:cNvSpPr/>
              <p:nvPr/>
            </p:nvSpPr>
            <p:spPr bwMode="auto">
              <a:xfrm>
                <a:off x="1605186" y="1012177"/>
                <a:ext cx="141288" cy="280988"/>
              </a:xfrm>
              <a:custGeom>
                <a:avLst/>
                <a:gdLst>
                  <a:gd name="T0" fmla="*/ 63 w 63"/>
                  <a:gd name="T1" fmla="*/ 93 h 125"/>
                  <a:gd name="T2" fmla="*/ 32 w 63"/>
                  <a:gd name="T3" fmla="*/ 125 h 125"/>
                  <a:gd name="T4" fmla="*/ 0 w 63"/>
                  <a:gd name="T5" fmla="*/ 93 h 125"/>
                  <a:gd name="T6" fmla="*/ 0 w 63"/>
                  <a:gd name="T7" fmla="*/ 32 h 125"/>
                  <a:gd name="T8" fmla="*/ 32 w 63"/>
                  <a:gd name="T9" fmla="*/ 0 h 125"/>
                  <a:gd name="T10" fmla="*/ 63 w 63"/>
                  <a:gd name="T11" fmla="*/ 32 h 125"/>
                  <a:gd name="T12" fmla="*/ 63 w 63"/>
                  <a:gd name="T13" fmla="*/ 93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25">
                    <a:moveTo>
                      <a:pt x="63" y="93"/>
                    </a:moveTo>
                    <a:cubicBezTo>
                      <a:pt x="63" y="111"/>
                      <a:pt x="49" y="125"/>
                      <a:pt x="32" y="125"/>
                    </a:cubicBezTo>
                    <a:cubicBezTo>
                      <a:pt x="14" y="125"/>
                      <a:pt x="0" y="111"/>
                      <a:pt x="0" y="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3" y="14"/>
                      <a:pt x="63" y="32"/>
                    </a:cubicBezTo>
                    <a:lnTo>
                      <a:pt x="63" y="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Freeform 34"/>
              <p:cNvSpPr/>
              <p:nvPr/>
            </p:nvSpPr>
            <p:spPr bwMode="auto">
              <a:xfrm>
                <a:off x="2025873" y="804215"/>
                <a:ext cx="142875" cy="488950"/>
              </a:xfrm>
              <a:custGeom>
                <a:avLst/>
                <a:gdLst>
                  <a:gd name="T0" fmla="*/ 64 w 64"/>
                  <a:gd name="T1" fmla="*/ 186 h 218"/>
                  <a:gd name="T2" fmla="*/ 32 w 64"/>
                  <a:gd name="T3" fmla="*/ 218 h 218"/>
                  <a:gd name="T4" fmla="*/ 0 w 64"/>
                  <a:gd name="T5" fmla="*/ 186 h 218"/>
                  <a:gd name="T6" fmla="*/ 0 w 64"/>
                  <a:gd name="T7" fmla="*/ 32 h 218"/>
                  <a:gd name="T8" fmla="*/ 32 w 64"/>
                  <a:gd name="T9" fmla="*/ 0 h 218"/>
                  <a:gd name="T10" fmla="*/ 64 w 64"/>
                  <a:gd name="T11" fmla="*/ 32 h 218"/>
                  <a:gd name="T12" fmla="*/ 64 w 64"/>
                  <a:gd name="T13" fmla="*/ 186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218">
                    <a:moveTo>
                      <a:pt x="64" y="186"/>
                    </a:moveTo>
                    <a:cubicBezTo>
                      <a:pt x="64" y="204"/>
                      <a:pt x="49" y="218"/>
                      <a:pt x="32" y="218"/>
                    </a:cubicBezTo>
                    <a:cubicBezTo>
                      <a:pt x="14" y="218"/>
                      <a:pt x="0" y="204"/>
                      <a:pt x="0" y="186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49" y="0"/>
                      <a:pt x="64" y="14"/>
                      <a:pt x="64" y="32"/>
                    </a:cubicBezTo>
                    <a:lnTo>
                      <a:pt x="64" y="18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8" name="组合 37"/>
            <p:cNvGrpSpPr>
              <a:grpSpLocks noChangeAspect="1"/>
            </p:cNvGrpSpPr>
            <p:nvPr/>
          </p:nvGrpSpPr>
          <p:grpSpPr>
            <a:xfrm>
              <a:off x="3702099" y="3238724"/>
              <a:ext cx="342861" cy="383431"/>
              <a:chOff x="5999255" y="3275006"/>
              <a:chExt cx="402656" cy="450303"/>
            </a:xfrm>
            <a:solidFill>
              <a:srgbClr val="FEFEFE"/>
            </a:solidFill>
            <a:effectLst/>
          </p:grpSpPr>
          <p:sp>
            <p:nvSpPr>
              <p:cNvPr id="39" name="Freeform 108"/>
              <p:cNvSpPr>
                <a:spLocks noEditPoints="1"/>
              </p:cNvSpPr>
              <p:nvPr/>
            </p:nvSpPr>
            <p:spPr bwMode="auto">
              <a:xfrm>
                <a:off x="6068389" y="3442234"/>
                <a:ext cx="56988" cy="57923"/>
              </a:xfrm>
              <a:custGeom>
                <a:avLst/>
                <a:gdLst>
                  <a:gd name="T0" fmla="*/ 13 w 26"/>
                  <a:gd name="T1" fmla="*/ 0 h 26"/>
                  <a:gd name="T2" fmla="*/ 0 w 26"/>
                  <a:gd name="T3" fmla="*/ 13 h 26"/>
                  <a:gd name="T4" fmla="*/ 13 w 26"/>
                  <a:gd name="T5" fmla="*/ 26 h 26"/>
                  <a:gd name="T6" fmla="*/ 26 w 26"/>
                  <a:gd name="T7" fmla="*/ 13 h 26"/>
                  <a:gd name="T8" fmla="*/ 13 w 26"/>
                  <a:gd name="T9" fmla="*/ 0 h 26"/>
                  <a:gd name="T10" fmla="*/ 13 w 26"/>
                  <a:gd name="T11" fmla="*/ 23 h 26"/>
                  <a:gd name="T12" fmla="*/ 3 w 26"/>
                  <a:gd name="T13" fmla="*/ 13 h 26"/>
                  <a:gd name="T14" fmla="*/ 13 w 26"/>
                  <a:gd name="T15" fmla="*/ 3 h 26"/>
                  <a:gd name="T16" fmla="*/ 23 w 26"/>
                  <a:gd name="T17" fmla="*/ 13 h 26"/>
                  <a:gd name="T18" fmla="*/ 13 w 26"/>
                  <a:gd name="T1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26">
                    <a:moveTo>
                      <a:pt x="13" y="0"/>
                    </a:moveTo>
                    <a:cubicBezTo>
                      <a:pt x="6" y="0"/>
                      <a:pt x="0" y="6"/>
                      <a:pt x="0" y="13"/>
                    </a:cubicBezTo>
                    <a:cubicBezTo>
                      <a:pt x="0" y="20"/>
                      <a:pt x="6" y="26"/>
                      <a:pt x="13" y="26"/>
                    </a:cubicBezTo>
                    <a:cubicBezTo>
                      <a:pt x="20" y="26"/>
                      <a:pt x="26" y="20"/>
                      <a:pt x="26" y="13"/>
                    </a:cubicBezTo>
                    <a:cubicBezTo>
                      <a:pt x="26" y="6"/>
                      <a:pt x="20" y="0"/>
                      <a:pt x="13" y="0"/>
                    </a:cubicBezTo>
                    <a:close/>
                    <a:moveTo>
                      <a:pt x="13" y="23"/>
                    </a:moveTo>
                    <a:cubicBezTo>
                      <a:pt x="8" y="23"/>
                      <a:pt x="3" y="18"/>
                      <a:pt x="3" y="13"/>
                    </a:cubicBezTo>
                    <a:cubicBezTo>
                      <a:pt x="3" y="7"/>
                      <a:pt x="8" y="3"/>
                      <a:pt x="13" y="3"/>
                    </a:cubicBezTo>
                    <a:cubicBezTo>
                      <a:pt x="19" y="3"/>
                      <a:pt x="23" y="7"/>
                      <a:pt x="23" y="13"/>
                    </a:cubicBezTo>
                    <a:cubicBezTo>
                      <a:pt x="23" y="18"/>
                      <a:pt x="19" y="23"/>
                      <a:pt x="13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109"/>
              <p:cNvSpPr>
                <a:spLocks noEditPoints="1"/>
              </p:cNvSpPr>
              <p:nvPr/>
            </p:nvSpPr>
            <p:spPr bwMode="auto">
              <a:xfrm>
                <a:off x="6196380" y="3404865"/>
                <a:ext cx="48580" cy="48580"/>
              </a:xfrm>
              <a:custGeom>
                <a:avLst/>
                <a:gdLst>
                  <a:gd name="T0" fmla="*/ 11 w 22"/>
                  <a:gd name="T1" fmla="*/ 0 h 22"/>
                  <a:gd name="T2" fmla="*/ 0 w 22"/>
                  <a:gd name="T3" fmla="*/ 11 h 22"/>
                  <a:gd name="T4" fmla="*/ 11 w 22"/>
                  <a:gd name="T5" fmla="*/ 22 h 22"/>
                  <a:gd name="T6" fmla="*/ 22 w 22"/>
                  <a:gd name="T7" fmla="*/ 11 h 22"/>
                  <a:gd name="T8" fmla="*/ 11 w 22"/>
                  <a:gd name="T9" fmla="*/ 0 h 22"/>
                  <a:gd name="T10" fmla="*/ 11 w 22"/>
                  <a:gd name="T11" fmla="*/ 17 h 22"/>
                  <a:gd name="T12" fmla="*/ 5 w 22"/>
                  <a:gd name="T13" fmla="*/ 11 h 22"/>
                  <a:gd name="T14" fmla="*/ 11 w 22"/>
                  <a:gd name="T15" fmla="*/ 5 h 22"/>
                  <a:gd name="T16" fmla="*/ 17 w 22"/>
                  <a:gd name="T17" fmla="*/ 11 h 22"/>
                  <a:gd name="T18" fmla="*/ 11 w 22"/>
                  <a:gd name="T1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2">
                    <a:moveTo>
                      <a:pt x="11" y="0"/>
                    </a:move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7" y="22"/>
                      <a:pt x="22" y="17"/>
                      <a:pt x="22" y="11"/>
                    </a:cubicBezTo>
                    <a:cubicBezTo>
                      <a:pt x="22" y="5"/>
                      <a:pt x="17" y="0"/>
                      <a:pt x="11" y="0"/>
                    </a:cubicBezTo>
                    <a:close/>
                    <a:moveTo>
                      <a:pt x="11" y="17"/>
                    </a:moveTo>
                    <a:cubicBezTo>
                      <a:pt x="8" y="17"/>
                      <a:pt x="5" y="14"/>
                      <a:pt x="5" y="11"/>
                    </a:cubicBezTo>
                    <a:cubicBezTo>
                      <a:pt x="5" y="8"/>
                      <a:pt x="8" y="5"/>
                      <a:pt x="11" y="5"/>
                    </a:cubicBezTo>
                    <a:cubicBezTo>
                      <a:pt x="14" y="5"/>
                      <a:pt x="17" y="8"/>
                      <a:pt x="17" y="11"/>
                    </a:cubicBezTo>
                    <a:cubicBezTo>
                      <a:pt x="17" y="14"/>
                      <a:pt x="14" y="17"/>
                      <a:pt x="11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1" name="Freeform 110"/>
              <p:cNvSpPr>
                <a:spLocks noEditPoints="1"/>
              </p:cNvSpPr>
              <p:nvPr/>
            </p:nvSpPr>
            <p:spPr bwMode="auto">
              <a:xfrm>
                <a:off x="6081468" y="3456248"/>
                <a:ext cx="30830" cy="30830"/>
              </a:xfrm>
              <a:custGeom>
                <a:avLst/>
                <a:gdLst>
                  <a:gd name="T0" fmla="*/ 7 w 14"/>
                  <a:gd name="T1" fmla="*/ 0 h 14"/>
                  <a:gd name="T2" fmla="*/ 0 w 14"/>
                  <a:gd name="T3" fmla="*/ 7 h 14"/>
                  <a:gd name="T4" fmla="*/ 7 w 14"/>
                  <a:gd name="T5" fmla="*/ 14 h 14"/>
                  <a:gd name="T6" fmla="*/ 14 w 14"/>
                  <a:gd name="T7" fmla="*/ 7 h 14"/>
                  <a:gd name="T8" fmla="*/ 7 w 14"/>
                  <a:gd name="T9" fmla="*/ 0 h 14"/>
                  <a:gd name="T10" fmla="*/ 7 w 14"/>
                  <a:gd name="T11" fmla="*/ 10 h 14"/>
                  <a:gd name="T12" fmla="*/ 4 w 14"/>
                  <a:gd name="T13" fmla="*/ 7 h 14"/>
                  <a:gd name="T14" fmla="*/ 7 w 14"/>
                  <a:gd name="T15" fmla="*/ 3 h 14"/>
                  <a:gd name="T16" fmla="*/ 11 w 14"/>
                  <a:gd name="T17" fmla="*/ 7 h 14"/>
                  <a:gd name="T18" fmla="*/ 7 w 14"/>
                  <a:gd name="T1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7" y="0"/>
                    </a:moveTo>
                    <a:cubicBezTo>
                      <a:pt x="3" y="0"/>
                      <a:pt x="0" y="3"/>
                      <a:pt x="0" y="7"/>
                    </a:cubicBezTo>
                    <a:cubicBezTo>
                      <a:pt x="0" y="11"/>
                      <a:pt x="3" y="14"/>
                      <a:pt x="7" y="14"/>
                    </a:cubicBezTo>
                    <a:cubicBezTo>
                      <a:pt x="11" y="14"/>
                      <a:pt x="14" y="11"/>
                      <a:pt x="14" y="7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7" y="10"/>
                    </a:moveTo>
                    <a:cubicBezTo>
                      <a:pt x="5" y="10"/>
                      <a:pt x="4" y="9"/>
                      <a:pt x="4" y="7"/>
                    </a:cubicBezTo>
                    <a:cubicBezTo>
                      <a:pt x="4" y="5"/>
                      <a:pt x="5" y="3"/>
                      <a:pt x="7" y="3"/>
                    </a:cubicBezTo>
                    <a:cubicBezTo>
                      <a:pt x="9" y="3"/>
                      <a:pt x="11" y="5"/>
                      <a:pt x="11" y="7"/>
                    </a:cubicBezTo>
                    <a:cubicBezTo>
                      <a:pt x="11" y="9"/>
                      <a:pt x="9" y="10"/>
                      <a:pt x="7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Freeform 111"/>
              <p:cNvSpPr>
                <a:spLocks noEditPoints="1"/>
              </p:cNvSpPr>
              <p:nvPr/>
            </p:nvSpPr>
            <p:spPr bwMode="auto">
              <a:xfrm>
                <a:off x="6172089" y="3380574"/>
                <a:ext cx="97161" cy="97161"/>
              </a:xfrm>
              <a:custGeom>
                <a:avLst/>
                <a:gdLst>
                  <a:gd name="T0" fmla="*/ 22 w 44"/>
                  <a:gd name="T1" fmla="*/ 0 h 44"/>
                  <a:gd name="T2" fmla="*/ 0 w 44"/>
                  <a:gd name="T3" fmla="*/ 22 h 44"/>
                  <a:gd name="T4" fmla="*/ 22 w 44"/>
                  <a:gd name="T5" fmla="*/ 44 h 44"/>
                  <a:gd name="T6" fmla="*/ 44 w 44"/>
                  <a:gd name="T7" fmla="*/ 22 h 44"/>
                  <a:gd name="T8" fmla="*/ 22 w 44"/>
                  <a:gd name="T9" fmla="*/ 0 h 44"/>
                  <a:gd name="T10" fmla="*/ 22 w 44"/>
                  <a:gd name="T11" fmla="*/ 39 h 44"/>
                  <a:gd name="T12" fmla="*/ 5 w 44"/>
                  <a:gd name="T13" fmla="*/ 22 h 44"/>
                  <a:gd name="T14" fmla="*/ 22 w 44"/>
                  <a:gd name="T15" fmla="*/ 6 h 44"/>
                  <a:gd name="T16" fmla="*/ 39 w 44"/>
                  <a:gd name="T17" fmla="*/ 22 h 44"/>
                  <a:gd name="T18" fmla="*/ 22 w 44"/>
                  <a:gd name="T19" fmla="*/ 3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44">
                    <a:moveTo>
                      <a:pt x="22" y="0"/>
                    </a:moveTo>
                    <a:cubicBezTo>
                      <a:pt x="10" y="0"/>
                      <a:pt x="0" y="10"/>
                      <a:pt x="0" y="22"/>
                    </a:cubicBezTo>
                    <a:cubicBezTo>
                      <a:pt x="0" y="34"/>
                      <a:pt x="10" y="44"/>
                      <a:pt x="22" y="44"/>
                    </a:cubicBezTo>
                    <a:cubicBezTo>
                      <a:pt x="34" y="44"/>
                      <a:pt x="44" y="34"/>
                      <a:pt x="44" y="22"/>
                    </a:cubicBezTo>
                    <a:cubicBezTo>
                      <a:pt x="44" y="10"/>
                      <a:pt x="34" y="0"/>
                      <a:pt x="22" y="0"/>
                    </a:cubicBezTo>
                    <a:close/>
                    <a:moveTo>
                      <a:pt x="22" y="39"/>
                    </a:moveTo>
                    <a:cubicBezTo>
                      <a:pt x="13" y="39"/>
                      <a:pt x="5" y="31"/>
                      <a:pt x="5" y="22"/>
                    </a:cubicBezTo>
                    <a:cubicBezTo>
                      <a:pt x="5" y="13"/>
                      <a:pt x="13" y="6"/>
                      <a:pt x="22" y="6"/>
                    </a:cubicBezTo>
                    <a:cubicBezTo>
                      <a:pt x="31" y="6"/>
                      <a:pt x="39" y="13"/>
                      <a:pt x="39" y="22"/>
                    </a:cubicBezTo>
                    <a:cubicBezTo>
                      <a:pt x="39" y="31"/>
                      <a:pt x="31" y="39"/>
                      <a:pt x="2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112"/>
              <p:cNvSpPr>
                <a:spLocks noEditPoints="1"/>
              </p:cNvSpPr>
              <p:nvPr/>
            </p:nvSpPr>
            <p:spPr bwMode="auto">
              <a:xfrm>
                <a:off x="5999255" y="3275006"/>
                <a:ext cx="402656" cy="450303"/>
              </a:xfrm>
              <a:custGeom>
                <a:avLst/>
                <a:gdLst>
                  <a:gd name="T0" fmla="*/ 157 w 182"/>
                  <a:gd name="T1" fmla="*/ 96 h 204"/>
                  <a:gd name="T2" fmla="*/ 153 w 182"/>
                  <a:gd name="T3" fmla="*/ 48 h 204"/>
                  <a:gd name="T4" fmla="*/ 78 w 182"/>
                  <a:gd name="T5" fmla="*/ 0 h 204"/>
                  <a:gd name="T6" fmla="*/ 1 w 182"/>
                  <a:gd name="T7" fmla="*/ 79 h 204"/>
                  <a:gd name="T8" fmla="*/ 0 w 182"/>
                  <a:gd name="T9" fmla="*/ 204 h 204"/>
                  <a:gd name="T10" fmla="*/ 113 w 182"/>
                  <a:gd name="T11" fmla="*/ 176 h 204"/>
                  <a:gd name="T12" fmla="*/ 147 w 182"/>
                  <a:gd name="T13" fmla="*/ 176 h 204"/>
                  <a:gd name="T14" fmla="*/ 147 w 182"/>
                  <a:gd name="T15" fmla="*/ 176 h 204"/>
                  <a:gd name="T16" fmla="*/ 156 w 182"/>
                  <a:gd name="T17" fmla="*/ 151 h 204"/>
                  <a:gd name="T18" fmla="*/ 146 w 182"/>
                  <a:gd name="T19" fmla="*/ 145 h 204"/>
                  <a:gd name="T20" fmla="*/ 156 w 182"/>
                  <a:gd name="T21" fmla="*/ 140 h 204"/>
                  <a:gd name="T22" fmla="*/ 155 w 182"/>
                  <a:gd name="T23" fmla="*/ 138 h 204"/>
                  <a:gd name="T24" fmla="*/ 170 w 182"/>
                  <a:gd name="T25" fmla="*/ 111 h 204"/>
                  <a:gd name="T26" fmla="*/ 62 w 182"/>
                  <a:gd name="T27" fmla="*/ 93 h 204"/>
                  <a:gd name="T28" fmla="*/ 62 w 182"/>
                  <a:gd name="T29" fmla="*/ 102 h 204"/>
                  <a:gd name="T30" fmla="*/ 54 w 182"/>
                  <a:gd name="T31" fmla="*/ 105 h 204"/>
                  <a:gd name="T32" fmla="*/ 48 w 182"/>
                  <a:gd name="T33" fmla="*/ 110 h 204"/>
                  <a:gd name="T34" fmla="*/ 40 w 182"/>
                  <a:gd name="T35" fmla="*/ 107 h 204"/>
                  <a:gd name="T36" fmla="*/ 32 w 182"/>
                  <a:gd name="T37" fmla="*/ 107 h 204"/>
                  <a:gd name="T38" fmla="*/ 28 w 182"/>
                  <a:gd name="T39" fmla="*/ 99 h 204"/>
                  <a:gd name="T40" fmla="*/ 22 w 182"/>
                  <a:gd name="T41" fmla="*/ 93 h 204"/>
                  <a:gd name="T42" fmla="*/ 26 w 182"/>
                  <a:gd name="T43" fmla="*/ 85 h 204"/>
                  <a:gd name="T44" fmla="*/ 26 w 182"/>
                  <a:gd name="T45" fmla="*/ 76 h 204"/>
                  <a:gd name="T46" fmla="*/ 34 w 182"/>
                  <a:gd name="T47" fmla="*/ 73 h 204"/>
                  <a:gd name="T48" fmla="*/ 40 w 182"/>
                  <a:gd name="T49" fmla="*/ 68 h 204"/>
                  <a:gd name="T50" fmla="*/ 48 w 182"/>
                  <a:gd name="T51" fmla="*/ 71 h 204"/>
                  <a:gd name="T52" fmla="*/ 57 w 182"/>
                  <a:gd name="T53" fmla="*/ 71 h 204"/>
                  <a:gd name="T54" fmla="*/ 60 w 182"/>
                  <a:gd name="T55" fmla="*/ 79 h 204"/>
                  <a:gd name="T56" fmla="*/ 66 w 182"/>
                  <a:gd name="T57" fmla="*/ 85 h 204"/>
                  <a:gd name="T58" fmla="*/ 136 w 182"/>
                  <a:gd name="T59" fmla="*/ 77 h 204"/>
                  <a:gd name="T60" fmla="*/ 126 w 182"/>
                  <a:gd name="T61" fmla="*/ 87 h 204"/>
                  <a:gd name="T62" fmla="*/ 121 w 182"/>
                  <a:gd name="T63" fmla="*/ 100 h 204"/>
                  <a:gd name="T64" fmla="*/ 107 w 182"/>
                  <a:gd name="T65" fmla="*/ 100 h 204"/>
                  <a:gd name="T66" fmla="*/ 94 w 182"/>
                  <a:gd name="T67" fmla="*/ 105 h 204"/>
                  <a:gd name="T68" fmla="*/ 83 w 182"/>
                  <a:gd name="T69" fmla="*/ 96 h 204"/>
                  <a:gd name="T70" fmla="*/ 70 w 182"/>
                  <a:gd name="T71" fmla="*/ 91 h 204"/>
                  <a:gd name="T72" fmla="*/ 70 w 182"/>
                  <a:gd name="T73" fmla="*/ 77 h 204"/>
                  <a:gd name="T74" fmla="*/ 64 w 182"/>
                  <a:gd name="T75" fmla="*/ 64 h 204"/>
                  <a:gd name="T76" fmla="*/ 74 w 182"/>
                  <a:gd name="T77" fmla="*/ 53 h 204"/>
                  <a:gd name="T78" fmla="*/ 79 w 182"/>
                  <a:gd name="T79" fmla="*/ 40 h 204"/>
                  <a:gd name="T80" fmla="*/ 94 w 182"/>
                  <a:gd name="T81" fmla="*/ 40 h 204"/>
                  <a:gd name="T82" fmla="*/ 107 w 182"/>
                  <a:gd name="T83" fmla="*/ 35 h 204"/>
                  <a:gd name="T84" fmla="*/ 117 w 182"/>
                  <a:gd name="T85" fmla="*/ 44 h 204"/>
                  <a:gd name="T86" fmla="*/ 130 w 182"/>
                  <a:gd name="T87" fmla="*/ 49 h 204"/>
                  <a:gd name="T88" fmla="*/ 130 w 182"/>
                  <a:gd name="T89" fmla="*/ 64 h 204"/>
                  <a:gd name="T90" fmla="*/ 136 w 182"/>
                  <a:gd name="T91" fmla="*/ 77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" h="204">
                    <a:moveTo>
                      <a:pt x="170" y="111"/>
                    </a:moveTo>
                    <a:cubicBezTo>
                      <a:pt x="166" y="107"/>
                      <a:pt x="160" y="102"/>
                      <a:pt x="157" y="96"/>
                    </a:cubicBezTo>
                    <a:cubicBezTo>
                      <a:pt x="153" y="87"/>
                      <a:pt x="158" y="79"/>
                      <a:pt x="157" y="70"/>
                    </a:cubicBezTo>
                    <a:cubicBezTo>
                      <a:pt x="157" y="63"/>
                      <a:pt x="155" y="54"/>
                      <a:pt x="153" y="48"/>
                    </a:cubicBezTo>
                    <a:cubicBezTo>
                      <a:pt x="149" y="37"/>
                      <a:pt x="142" y="28"/>
                      <a:pt x="133" y="21"/>
                    </a:cubicBezTo>
                    <a:cubicBezTo>
                      <a:pt x="119" y="8"/>
                      <a:pt x="100" y="0"/>
                      <a:pt x="78" y="0"/>
                    </a:cubicBezTo>
                    <a:cubicBezTo>
                      <a:pt x="35" y="0"/>
                      <a:pt x="0" y="32"/>
                      <a:pt x="0" y="71"/>
                    </a:cubicBezTo>
                    <a:cubicBezTo>
                      <a:pt x="0" y="74"/>
                      <a:pt x="0" y="77"/>
                      <a:pt x="1" y="79"/>
                    </a:cubicBezTo>
                    <a:cubicBezTo>
                      <a:pt x="1" y="96"/>
                      <a:pt x="6" y="117"/>
                      <a:pt x="22" y="139"/>
                    </a:cubicBezTo>
                    <a:cubicBezTo>
                      <a:pt x="22" y="139"/>
                      <a:pt x="43" y="182"/>
                      <a:pt x="0" y="204"/>
                    </a:cubicBezTo>
                    <a:cubicBezTo>
                      <a:pt x="95" y="204"/>
                      <a:pt x="95" y="204"/>
                      <a:pt x="95" y="204"/>
                    </a:cubicBezTo>
                    <a:cubicBezTo>
                      <a:pt x="95" y="204"/>
                      <a:pt x="102" y="176"/>
                      <a:pt x="113" y="176"/>
                    </a:cubicBezTo>
                    <a:cubicBezTo>
                      <a:pt x="123" y="176"/>
                      <a:pt x="133" y="177"/>
                      <a:pt x="142" y="176"/>
                    </a:cubicBezTo>
                    <a:cubicBezTo>
                      <a:pt x="144" y="177"/>
                      <a:pt x="146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47" y="176"/>
                      <a:pt x="147" y="176"/>
                      <a:pt x="147" y="176"/>
                    </a:cubicBezTo>
                    <a:cubicBezTo>
                      <a:pt x="154" y="173"/>
                      <a:pt x="149" y="157"/>
                      <a:pt x="149" y="157"/>
                    </a:cubicBezTo>
                    <a:cubicBezTo>
                      <a:pt x="153" y="155"/>
                      <a:pt x="156" y="153"/>
                      <a:pt x="156" y="151"/>
                    </a:cubicBezTo>
                    <a:cubicBezTo>
                      <a:pt x="156" y="150"/>
                      <a:pt x="156" y="150"/>
                      <a:pt x="156" y="150"/>
                    </a:cubicBezTo>
                    <a:cubicBezTo>
                      <a:pt x="156" y="148"/>
                      <a:pt x="152" y="146"/>
                      <a:pt x="146" y="145"/>
                    </a:cubicBezTo>
                    <a:cubicBezTo>
                      <a:pt x="149" y="145"/>
                      <a:pt x="149" y="145"/>
                      <a:pt x="149" y="145"/>
                    </a:cubicBezTo>
                    <a:cubicBezTo>
                      <a:pt x="153" y="145"/>
                      <a:pt x="156" y="143"/>
                      <a:pt x="156" y="140"/>
                    </a:cubicBezTo>
                    <a:cubicBezTo>
                      <a:pt x="156" y="140"/>
                      <a:pt x="156" y="140"/>
                      <a:pt x="156" y="140"/>
                    </a:cubicBezTo>
                    <a:cubicBezTo>
                      <a:pt x="156" y="139"/>
                      <a:pt x="156" y="138"/>
                      <a:pt x="155" y="138"/>
                    </a:cubicBezTo>
                    <a:cubicBezTo>
                      <a:pt x="156" y="135"/>
                      <a:pt x="159" y="121"/>
                      <a:pt x="160" y="121"/>
                    </a:cubicBezTo>
                    <a:cubicBezTo>
                      <a:pt x="182" y="119"/>
                      <a:pt x="170" y="111"/>
                      <a:pt x="170" y="111"/>
                    </a:cubicBezTo>
                    <a:close/>
                    <a:moveTo>
                      <a:pt x="66" y="93"/>
                    </a:moveTo>
                    <a:cubicBezTo>
                      <a:pt x="62" y="93"/>
                      <a:pt x="62" y="93"/>
                      <a:pt x="62" y="93"/>
                    </a:cubicBezTo>
                    <a:cubicBezTo>
                      <a:pt x="62" y="95"/>
                      <a:pt x="61" y="97"/>
                      <a:pt x="60" y="99"/>
                    </a:cubicBezTo>
                    <a:cubicBezTo>
                      <a:pt x="62" y="102"/>
                      <a:pt x="62" y="102"/>
                      <a:pt x="62" y="102"/>
                    </a:cubicBezTo>
                    <a:cubicBezTo>
                      <a:pt x="57" y="107"/>
                      <a:pt x="57" y="107"/>
                      <a:pt x="57" y="107"/>
                    </a:cubicBezTo>
                    <a:cubicBezTo>
                      <a:pt x="54" y="105"/>
                      <a:pt x="54" y="105"/>
                      <a:pt x="54" y="105"/>
                    </a:cubicBezTo>
                    <a:cubicBezTo>
                      <a:pt x="52" y="106"/>
                      <a:pt x="50" y="107"/>
                      <a:pt x="48" y="107"/>
                    </a:cubicBezTo>
                    <a:cubicBezTo>
                      <a:pt x="48" y="110"/>
                      <a:pt x="48" y="110"/>
                      <a:pt x="48" y="110"/>
                    </a:cubicBezTo>
                    <a:cubicBezTo>
                      <a:pt x="40" y="110"/>
                      <a:pt x="40" y="110"/>
                      <a:pt x="40" y="110"/>
                    </a:cubicBezTo>
                    <a:cubicBezTo>
                      <a:pt x="40" y="107"/>
                      <a:pt x="40" y="107"/>
                      <a:pt x="40" y="107"/>
                    </a:cubicBezTo>
                    <a:cubicBezTo>
                      <a:pt x="38" y="107"/>
                      <a:pt x="36" y="106"/>
                      <a:pt x="34" y="105"/>
                    </a:cubicBezTo>
                    <a:cubicBezTo>
                      <a:pt x="32" y="107"/>
                      <a:pt x="32" y="107"/>
                      <a:pt x="32" y="107"/>
                    </a:cubicBezTo>
                    <a:cubicBezTo>
                      <a:pt x="26" y="102"/>
                      <a:pt x="26" y="102"/>
                      <a:pt x="26" y="102"/>
                    </a:cubicBezTo>
                    <a:cubicBezTo>
                      <a:pt x="28" y="99"/>
                      <a:pt x="28" y="99"/>
                      <a:pt x="28" y="99"/>
                    </a:cubicBezTo>
                    <a:cubicBezTo>
                      <a:pt x="27" y="97"/>
                      <a:pt x="26" y="95"/>
                      <a:pt x="26" y="93"/>
                    </a:cubicBezTo>
                    <a:cubicBezTo>
                      <a:pt x="22" y="93"/>
                      <a:pt x="22" y="93"/>
                      <a:pt x="22" y="93"/>
                    </a:cubicBezTo>
                    <a:cubicBezTo>
                      <a:pt x="22" y="85"/>
                      <a:pt x="22" y="85"/>
                      <a:pt x="22" y="85"/>
                    </a:cubicBezTo>
                    <a:cubicBezTo>
                      <a:pt x="26" y="85"/>
                      <a:pt x="26" y="85"/>
                      <a:pt x="26" y="85"/>
                    </a:cubicBezTo>
                    <a:cubicBezTo>
                      <a:pt x="26" y="83"/>
                      <a:pt x="27" y="81"/>
                      <a:pt x="28" y="79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31" y="71"/>
                      <a:pt x="31" y="71"/>
                      <a:pt x="31" y="71"/>
                    </a:cubicBezTo>
                    <a:cubicBezTo>
                      <a:pt x="34" y="73"/>
                      <a:pt x="34" y="73"/>
                      <a:pt x="34" y="73"/>
                    </a:cubicBezTo>
                    <a:cubicBezTo>
                      <a:pt x="36" y="72"/>
                      <a:pt x="38" y="71"/>
                      <a:pt x="40" y="71"/>
                    </a:cubicBezTo>
                    <a:cubicBezTo>
                      <a:pt x="40" y="68"/>
                      <a:pt x="40" y="68"/>
                      <a:pt x="40" y="68"/>
                    </a:cubicBezTo>
                    <a:cubicBezTo>
                      <a:pt x="48" y="68"/>
                      <a:pt x="48" y="68"/>
                      <a:pt x="48" y="68"/>
                    </a:cubicBezTo>
                    <a:cubicBezTo>
                      <a:pt x="48" y="71"/>
                      <a:pt x="48" y="71"/>
                      <a:pt x="48" y="71"/>
                    </a:cubicBezTo>
                    <a:cubicBezTo>
                      <a:pt x="50" y="71"/>
                      <a:pt x="52" y="72"/>
                      <a:pt x="54" y="73"/>
                    </a:cubicBezTo>
                    <a:cubicBezTo>
                      <a:pt x="57" y="71"/>
                      <a:pt x="57" y="71"/>
                      <a:pt x="57" y="71"/>
                    </a:cubicBezTo>
                    <a:cubicBezTo>
                      <a:pt x="63" y="76"/>
                      <a:pt x="63" y="76"/>
                      <a:pt x="63" y="76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61" y="81"/>
                      <a:pt x="62" y="83"/>
                      <a:pt x="63" y="85"/>
                    </a:cubicBezTo>
                    <a:cubicBezTo>
                      <a:pt x="66" y="85"/>
                      <a:pt x="66" y="85"/>
                      <a:pt x="66" y="85"/>
                    </a:cubicBezTo>
                    <a:lnTo>
                      <a:pt x="66" y="93"/>
                    </a:lnTo>
                    <a:close/>
                    <a:moveTo>
                      <a:pt x="136" y="77"/>
                    </a:moveTo>
                    <a:cubicBezTo>
                      <a:pt x="130" y="77"/>
                      <a:pt x="130" y="77"/>
                      <a:pt x="130" y="77"/>
                    </a:cubicBezTo>
                    <a:cubicBezTo>
                      <a:pt x="129" y="80"/>
                      <a:pt x="128" y="84"/>
                      <a:pt x="126" y="87"/>
                    </a:cubicBezTo>
                    <a:cubicBezTo>
                      <a:pt x="130" y="91"/>
                      <a:pt x="130" y="91"/>
                      <a:pt x="130" y="91"/>
                    </a:cubicBezTo>
                    <a:cubicBezTo>
                      <a:pt x="121" y="100"/>
                      <a:pt x="121" y="100"/>
                      <a:pt x="121" y="100"/>
                    </a:cubicBezTo>
                    <a:cubicBezTo>
                      <a:pt x="117" y="96"/>
                      <a:pt x="117" y="96"/>
                      <a:pt x="117" y="96"/>
                    </a:cubicBezTo>
                    <a:cubicBezTo>
                      <a:pt x="114" y="98"/>
                      <a:pt x="110" y="99"/>
                      <a:pt x="107" y="100"/>
                    </a:cubicBezTo>
                    <a:cubicBezTo>
                      <a:pt x="107" y="105"/>
                      <a:pt x="107" y="105"/>
                      <a:pt x="107" y="105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4" y="100"/>
                      <a:pt x="94" y="100"/>
                      <a:pt x="94" y="100"/>
                    </a:cubicBezTo>
                    <a:cubicBezTo>
                      <a:pt x="90" y="100"/>
                      <a:pt x="86" y="98"/>
                      <a:pt x="83" y="96"/>
                    </a:cubicBezTo>
                    <a:cubicBezTo>
                      <a:pt x="79" y="100"/>
                      <a:pt x="79" y="100"/>
                      <a:pt x="79" y="100"/>
                    </a:cubicBezTo>
                    <a:cubicBezTo>
                      <a:pt x="70" y="91"/>
                      <a:pt x="70" y="91"/>
                      <a:pt x="70" y="91"/>
                    </a:cubicBezTo>
                    <a:cubicBezTo>
                      <a:pt x="74" y="87"/>
                      <a:pt x="74" y="87"/>
                      <a:pt x="74" y="87"/>
                    </a:cubicBezTo>
                    <a:cubicBezTo>
                      <a:pt x="72" y="84"/>
                      <a:pt x="71" y="81"/>
                      <a:pt x="70" y="77"/>
                    </a:cubicBezTo>
                    <a:cubicBezTo>
                      <a:pt x="64" y="77"/>
                      <a:pt x="64" y="77"/>
                      <a:pt x="64" y="77"/>
                    </a:cubicBezTo>
                    <a:cubicBezTo>
                      <a:pt x="64" y="64"/>
                      <a:pt x="64" y="64"/>
                      <a:pt x="64" y="64"/>
                    </a:cubicBezTo>
                    <a:cubicBezTo>
                      <a:pt x="70" y="64"/>
                      <a:pt x="70" y="64"/>
                      <a:pt x="70" y="64"/>
                    </a:cubicBezTo>
                    <a:cubicBezTo>
                      <a:pt x="70" y="60"/>
                      <a:pt x="72" y="56"/>
                      <a:pt x="74" y="53"/>
                    </a:cubicBezTo>
                    <a:cubicBezTo>
                      <a:pt x="70" y="49"/>
                      <a:pt x="70" y="49"/>
                      <a:pt x="70" y="49"/>
                    </a:cubicBezTo>
                    <a:cubicBezTo>
                      <a:pt x="79" y="40"/>
                      <a:pt x="79" y="40"/>
                      <a:pt x="79" y="40"/>
                    </a:cubicBezTo>
                    <a:cubicBezTo>
                      <a:pt x="83" y="44"/>
                      <a:pt x="83" y="44"/>
                      <a:pt x="83" y="44"/>
                    </a:cubicBezTo>
                    <a:cubicBezTo>
                      <a:pt x="86" y="42"/>
                      <a:pt x="90" y="41"/>
                      <a:pt x="94" y="40"/>
                    </a:cubicBezTo>
                    <a:cubicBezTo>
                      <a:pt x="94" y="35"/>
                      <a:pt x="94" y="35"/>
                      <a:pt x="94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40"/>
                      <a:pt x="107" y="40"/>
                      <a:pt x="107" y="40"/>
                    </a:cubicBezTo>
                    <a:cubicBezTo>
                      <a:pt x="110" y="41"/>
                      <a:pt x="114" y="42"/>
                      <a:pt x="117" y="44"/>
                    </a:cubicBezTo>
                    <a:cubicBezTo>
                      <a:pt x="121" y="40"/>
                      <a:pt x="121" y="40"/>
                      <a:pt x="121" y="40"/>
                    </a:cubicBezTo>
                    <a:cubicBezTo>
                      <a:pt x="130" y="49"/>
                      <a:pt x="130" y="49"/>
                      <a:pt x="130" y="49"/>
                    </a:cubicBezTo>
                    <a:cubicBezTo>
                      <a:pt x="126" y="53"/>
                      <a:pt x="126" y="53"/>
                      <a:pt x="126" y="53"/>
                    </a:cubicBezTo>
                    <a:cubicBezTo>
                      <a:pt x="128" y="57"/>
                      <a:pt x="130" y="60"/>
                      <a:pt x="130" y="64"/>
                    </a:cubicBezTo>
                    <a:cubicBezTo>
                      <a:pt x="136" y="64"/>
                      <a:pt x="136" y="64"/>
                      <a:pt x="136" y="64"/>
                    </a:cubicBezTo>
                    <a:lnTo>
                      <a:pt x="136" y="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44" name="文本框 49"/>
            <p:cNvSpPr txBox="1"/>
            <p:nvPr/>
          </p:nvSpPr>
          <p:spPr>
            <a:xfrm>
              <a:off x="671606" y="2478130"/>
              <a:ext cx="5919478" cy="487946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药物</a:t>
              </a:r>
              <a:r>
                <a:rPr lang="zh-CN" altLang="en-US" sz="1600" dirty="0">
                  <a:solidFill>
                    <a:srgbClr val="4D4D4D"/>
                  </a:solidFill>
                  <a:latin typeface="-apple-system"/>
                </a:rPr>
                <a:t>推荐是智慧医疗的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一个子问题。</a:t>
              </a:r>
              <a:endParaRPr lang="en-US" altLang="zh-CN" sz="1600" b="0" i="0" dirty="0">
                <a:solidFill>
                  <a:srgbClr val="4D4D4D"/>
                </a:solidFill>
                <a:effectLst/>
                <a:latin typeface="-apple-system"/>
              </a:endParaRPr>
            </a:p>
            <a:p>
              <a:endParaRPr lang="en-US" altLang="zh-CN" sz="1600" b="0" i="0" dirty="0">
                <a:solidFill>
                  <a:srgbClr val="4D4D4D"/>
                </a:solidFill>
                <a:effectLst/>
                <a:latin typeface="-apple-system"/>
              </a:endParaRPr>
            </a:p>
            <a:p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首先在我国，随着人口增长、老龄化加剧，人们对于高质量医疗服务的需求不断攀升。我们了解到了两组数据，一是全国医疗机构的就诊人数在 </a:t>
              </a:r>
              <a:r>
                <a:rPr lang="en-US" altLang="zh-CN" sz="1600" b="0" i="0" dirty="0">
                  <a:solidFill>
                    <a:srgbClr val="4D4D4D"/>
                  </a:solidFill>
                  <a:effectLst/>
                  <a:latin typeface="-apple-system"/>
                </a:rPr>
                <a:t>60.5 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亿人次，同比增长 </a:t>
              </a:r>
              <a:r>
                <a:rPr lang="en-US" altLang="zh-CN" sz="1600" b="0" i="0" dirty="0">
                  <a:solidFill>
                    <a:srgbClr val="4D4D4D"/>
                  </a:solidFill>
                  <a:effectLst/>
                  <a:latin typeface="-apple-system"/>
                </a:rPr>
                <a:t>22.4%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；</a:t>
              </a:r>
              <a:endParaRPr lang="en-US" altLang="zh-CN" sz="1600" b="0" i="0" dirty="0">
                <a:solidFill>
                  <a:srgbClr val="4D4D4D"/>
                </a:solidFill>
                <a:effectLst/>
                <a:latin typeface="-apple-system"/>
              </a:endParaRPr>
            </a:p>
            <a:p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二是柳叶刀上关于各国医疗卫生条件统计，我国医生大学本科以上学历仅 </a:t>
              </a:r>
              <a:r>
                <a:rPr lang="en-US" altLang="zh-CN" sz="1600" b="0" i="0" dirty="0">
                  <a:solidFill>
                    <a:srgbClr val="4D4D4D"/>
                  </a:solidFill>
                  <a:effectLst/>
                  <a:latin typeface="-apple-system"/>
                </a:rPr>
                <a:t>57.4%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，包括医生、护士、社区卫生工作者等 </a:t>
              </a:r>
              <a:r>
                <a:rPr lang="en-US" altLang="zh-CN" sz="1600" b="0" i="0" dirty="0">
                  <a:solidFill>
                    <a:srgbClr val="4D4D4D"/>
                  </a:solidFill>
                  <a:effectLst/>
                  <a:latin typeface="-apple-system"/>
                </a:rPr>
                <a:t>16 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类卫生工作职业的每万人从业者数量上，中国仅达到美国的 </a:t>
              </a:r>
              <a:r>
                <a:rPr lang="en-US" altLang="zh-CN" sz="1600" b="0" i="0" dirty="0">
                  <a:solidFill>
                    <a:srgbClr val="4D4D4D"/>
                  </a:solidFill>
                  <a:effectLst/>
                  <a:latin typeface="-apple-system"/>
                </a:rPr>
                <a:t>1/3 </a:t>
              </a:r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。我国的诊疗人数不断攀升，但医疗资源和医疗水平相对于发达国家还有较大的不足；</a:t>
              </a:r>
              <a:endParaRPr lang="en-US" altLang="zh-CN" sz="1600" b="0" i="0" dirty="0">
                <a:solidFill>
                  <a:srgbClr val="4D4D4D"/>
                </a:solidFill>
                <a:effectLst/>
                <a:latin typeface="-apple-system"/>
              </a:endParaRPr>
            </a:p>
            <a:p>
              <a:endParaRPr lang="en-US" altLang="zh-CN" sz="1600" b="0" i="0" dirty="0">
                <a:solidFill>
                  <a:srgbClr val="4D4D4D"/>
                </a:solidFill>
                <a:effectLst/>
                <a:latin typeface="-apple-system"/>
              </a:endParaRPr>
            </a:p>
            <a:p>
              <a:r>
                <a:rPr lang="zh-CN" altLang="en-US" sz="1600" b="0" i="0" dirty="0">
                  <a:solidFill>
                    <a:srgbClr val="4D4D4D"/>
                  </a:solidFill>
                  <a:effectLst/>
                  <a:latin typeface="-apple-system"/>
                </a:rPr>
                <a:t>此外还存在着医疗资源分配不均的问题。基层医疗机构的医疗水平相对有限，而顶层机构是供不应求的。因此如何充分利用高水平医疗机构的诊疗经验，协助提升基层医疗机构的医疗水平，是一个急需解决的重要问题。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endPara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328382"/>
            <a:ext cx="12190413" cy="748761"/>
            <a:chOff x="0" y="603789"/>
            <a:chExt cx="12190413" cy="748761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603789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项目概述及意义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49">
            <a:extLst>
              <a:ext uri="{FF2B5EF4-FFF2-40B4-BE49-F238E27FC236}">
                <a16:creationId xmlns:a16="http://schemas.microsoft.com/office/drawing/2014/main" id="{FCEF213B-4C75-E138-37C5-DBAF7B0726F1}"/>
              </a:ext>
            </a:extLst>
          </p:cNvPr>
          <p:cNvSpPr txBox="1"/>
          <p:nvPr/>
        </p:nvSpPr>
        <p:spPr>
          <a:xfrm>
            <a:off x="6095206" y="2735457"/>
            <a:ext cx="5152592" cy="304698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提高医疗效率： 智慧医疗利用信息技术优化了医疗流程，简化了繁琐的手续和文件工作，提高了医疗服务的效率。这有助于缩短等待时间，提高患者就医体验。</a:t>
            </a:r>
            <a:endParaRPr lang="en-US" altLang="zh-CN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促进个性化医疗： 智慧医疗利用大数据和人工智能技术分析患者的个体差异，实现个性化的医疗服务。这有助于制定更为精准的治疗方案，提高治疗的针对性和疗效。</a:t>
            </a:r>
          </a:p>
          <a:p>
            <a:endParaRPr lang="zh-CN" altLang="en-US" sz="1600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降低医疗成本： 智慧医疗的实施可以简化医疗过程、减少纸质文档和人工成本，从而降低医疗服务的整体成本。同时，通过提高效率和预防疾病，也能够降低医疗保健的支出。</a:t>
            </a:r>
          </a:p>
        </p:txBody>
      </p:sp>
      <p:sp>
        <p:nvSpPr>
          <p:cNvPr id="5" name="文本框 49">
            <a:extLst>
              <a:ext uri="{FF2B5EF4-FFF2-40B4-BE49-F238E27FC236}">
                <a16:creationId xmlns:a16="http://schemas.microsoft.com/office/drawing/2014/main" id="{5E08BC2C-848C-725A-8008-0C1D2ED82500}"/>
              </a:ext>
            </a:extLst>
          </p:cNvPr>
          <p:cNvSpPr txBox="1"/>
          <p:nvPr/>
        </p:nvSpPr>
        <p:spPr>
          <a:xfrm>
            <a:off x="942614" y="2735457"/>
            <a:ext cx="5152592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1600" b="0" i="0" dirty="0">
                <a:solidFill>
                  <a:srgbClr val="4D4D4D"/>
                </a:solidFill>
                <a:effectLst/>
                <a:latin typeface="-apple-system"/>
              </a:rPr>
              <a:t>中医药推荐系统是一个基于知识图谱的应用，旨在帮助用户根据其身体状况、症状和健康需求获取个性化的中医药推荐。系统通过构建中医药知识图谱，整合中医药理论、药物属性和疾病关联等信息，以提供准确、可靠的中医药推荐服务。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F5EFB3-EB92-5DE0-F9F2-8667E7955F8A}"/>
              </a:ext>
            </a:extLst>
          </p:cNvPr>
          <p:cNvSpPr txBox="1"/>
          <p:nvPr/>
        </p:nvSpPr>
        <p:spPr>
          <a:xfrm>
            <a:off x="942614" y="2029181"/>
            <a:ext cx="3232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项目概述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F463982-ECA1-D14A-4207-0D6E0920B5D7}"/>
              </a:ext>
            </a:extLst>
          </p:cNvPr>
          <p:cNvSpPr txBox="1"/>
          <p:nvPr/>
        </p:nvSpPr>
        <p:spPr>
          <a:xfrm>
            <a:off x="6095206" y="2029181"/>
            <a:ext cx="31596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2"/>
                </a:solidFill>
              </a:rPr>
              <a:t>项目意义</a:t>
            </a:r>
          </a:p>
        </p:txBody>
      </p:sp>
    </p:spTree>
    <p:extLst>
      <p:ext uri="{BB962C8B-B14F-4D97-AF65-F5344CB8AC3E}">
        <p14:creationId xmlns:p14="http://schemas.microsoft.com/office/powerpoint/2010/main" val="40790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3461741" y="2927603"/>
            <a:ext cx="5266929" cy="1004381"/>
          </a:xfrm>
          <a:prstGeom prst="rect">
            <a:avLst/>
          </a:prstGeom>
          <a:noFill/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kumimoji="1" lang="zh-CN" altLang="en-US" sz="4800" b="1" dirty="0">
                <a:solidFill>
                  <a:srgbClr val="895C33"/>
                </a:solidFill>
                <a:cs typeface="+mn-ea"/>
                <a:sym typeface="+mn-lt"/>
              </a:rPr>
              <a:t>二、整体工作</a:t>
            </a:r>
            <a:endParaRPr kumimoji="1" lang="en-US" altLang="zh-CN" sz="4000" dirty="0">
              <a:solidFill>
                <a:srgbClr val="895C33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42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86"/>
            <a:ext cx="12190413" cy="564857"/>
            <a:chOff x="0" y="787693"/>
            <a:chExt cx="12190413" cy="564857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787693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整体框架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>
            <a:off x="975308" y="3442494"/>
            <a:ext cx="10204451" cy="0"/>
          </a:xfrm>
          <a:prstGeom prst="line">
            <a:avLst/>
          </a:prstGeom>
          <a:ln>
            <a:solidFill>
              <a:srgbClr val="1B215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mond 151"/>
          <p:cNvSpPr/>
          <p:nvPr/>
        </p:nvSpPr>
        <p:spPr>
          <a:xfrm>
            <a:off x="1159161" y="2709714"/>
            <a:ext cx="1440160" cy="1440160"/>
          </a:xfrm>
          <a:prstGeom prst="diamond">
            <a:avLst/>
          </a:prstGeom>
          <a:solidFill>
            <a:srgbClr val="895C33"/>
          </a:solidFill>
          <a:ln>
            <a:solidFill>
              <a:srgbClr val="895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10" name="Diamond 152"/>
          <p:cNvSpPr/>
          <p:nvPr/>
        </p:nvSpPr>
        <p:spPr>
          <a:xfrm>
            <a:off x="3247748" y="2709714"/>
            <a:ext cx="1440160" cy="1440160"/>
          </a:xfrm>
          <a:prstGeom prst="diamond">
            <a:avLst/>
          </a:prstGeom>
          <a:solidFill>
            <a:srgbClr val="895C33"/>
          </a:solidFill>
          <a:ln>
            <a:solidFill>
              <a:srgbClr val="895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11" name="Diamond 153"/>
          <p:cNvSpPr/>
          <p:nvPr/>
        </p:nvSpPr>
        <p:spPr>
          <a:xfrm>
            <a:off x="5375126" y="2709714"/>
            <a:ext cx="1440160" cy="1440160"/>
          </a:xfrm>
          <a:prstGeom prst="diamond">
            <a:avLst/>
          </a:prstGeom>
          <a:solidFill>
            <a:srgbClr val="895C33"/>
          </a:solidFill>
          <a:ln>
            <a:solidFill>
              <a:srgbClr val="895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12" name="Diamond 153"/>
          <p:cNvSpPr/>
          <p:nvPr/>
        </p:nvSpPr>
        <p:spPr>
          <a:xfrm>
            <a:off x="7420557" y="2709714"/>
            <a:ext cx="1440160" cy="1440160"/>
          </a:xfrm>
          <a:prstGeom prst="diamond">
            <a:avLst/>
          </a:prstGeom>
          <a:solidFill>
            <a:srgbClr val="895C33"/>
          </a:solidFill>
          <a:ln>
            <a:solidFill>
              <a:srgbClr val="895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13" name="Diamond 153"/>
          <p:cNvSpPr/>
          <p:nvPr/>
        </p:nvSpPr>
        <p:spPr>
          <a:xfrm>
            <a:off x="9482134" y="2709714"/>
            <a:ext cx="1440160" cy="1440160"/>
          </a:xfrm>
          <a:prstGeom prst="diamond">
            <a:avLst/>
          </a:prstGeom>
          <a:solidFill>
            <a:srgbClr val="895C33"/>
          </a:solidFill>
          <a:ln>
            <a:solidFill>
              <a:srgbClr val="895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>
              <a:cs typeface="+mn-ea"/>
              <a:sym typeface="+mn-lt"/>
            </a:endParaRPr>
          </a:p>
        </p:txBody>
      </p:sp>
      <p:sp>
        <p:nvSpPr>
          <p:cNvPr id="14" name="文本框 19"/>
          <p:cNvSpPr txBox="1"/>
          <p:nvPr/>
        </p:nvSpPr>
        <p:spPr>
          <a:xfrm>
            <a:off x="1325212" y="3189873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数据采集</a:t>
            </a:r>
          </a:p>
        </p:txBody>
      </p:sp>
      <p:sp>
        <p:nvSpPr>
          <p:cNvPr id="30" name="文本框 19"/>
          <p:cNvSpPr txBox="1"/>
          <p:nvPr/>
        </p:nvSpPr>
        <p:spPr>
          <a:xfrm>
            <a:off x="3376851" y="3189873"/>
            <a:ext cx="1181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构建知识图谱</a:t>
            </a:r>
          </a:p>
        </p:txBody>
      </p:sp>
      <p:sp>
        <p:nvSpPr>
          <p:cNvPr id="31" name="文本框 19"/>
          <p:cNvSpPr txBox="1"/>
          <p:nvPr/>
        </p:nvSpPr>
        <p:spPr>
          <a:xfrm>
            <a:off x="5539962" y="3189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问题识别</a:t>
            </a:r>
          </a:p>
        </p:txBody>
      </p:sp>
      <p:sp>
        <p:nvSpPr>
          <p:cNvPr id="32" name="文本框 19"/>
          <p:cNvSpPr txBox="1"/>
          <p:nvPr/>
        </p:nvSpPr>
        <p:spPr>
          <a:xfrm>
            <a:off x="7559821" y="3189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问题回答</a:t>
            </a:r>
          </a:p>
        </p:txBody>
      </p:sp>
      <p:sp>
        <p:nvSpPr>
          <p:cNvPr id="33" name="文本框 19"/>
          <p:cNvSpPr txBox="1"/>
          <p:nvPr/>
        </p:nvSpPr>
        <p:spPr>
          <a:xfrm>
            <a:off x="9532642" y="31898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结果可视化</a:t>
            </a:r>
          </a:p>
        </p:txBody>
      </p:sp>
    </p:spTree>
    <p:extLst>
      <p:ext uri="{BB962C8B-B14F-4D97-AF65-F5344CB8AC3E}">
        <p14:creationId xmlns:p14="http://schemas.microsoft.com/office/powerpoint/2010/main" val="147378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30" grpId="0"/>
      <p:bldP spid="31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512286"/>
            <a:ext cx="12190413" cy="564857"/>
            <a:chOff x="0" y="787693"/>
            <a:chExt cx="12190413" cy="564857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67544" y="787693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整体框架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091A632-27FF-AFFA-0888-E2BAB298A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032" y="1845371"/>
            <a:ext cx="5734345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10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430014"/>
            <a:ext cx="12190413" cy="647129"/>
            <a:chOff x="0" y="705421"/>
            <a:chExt cx="12190413" cy="647129"/>
          </a:xfrm>
        </p:grpSpPr>
        <p:sp>
          <p:nvSpPr>
            <p:cNvPr id="4" name="TextBox 8"/>
            <p:cNvSpPr txBox="1">
              <a:spLocks noChangeArrowheads="1"/>
            </p:cNvSpPr>
            <p:nvPr/>
          </p:nvSpPr>
          <p:spPr bwMode="auto">
            <a:xfrm>
              <a:off x="4427254" y="705421"/>
              <a:ext cx="3255323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defPPr>
                <a:defRPr lang="zh-CN"/>
              </a:defPPr>
              <a:lvl1pPr algn="ctr">
                <a:defRPr sz="3200" b="1">
                  <a:solidFill>
                    <a:srgbClr val="895C33"/>
                  </a:solidFill>
                  <a:latin typeface="微软雅黑"/>
                  <a:ea typeface="微软雅黑"/>
                </a:defRPr>
              </a:lvl1pPr>
            </a:lstStyle>
            <a:p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数据采集</a:t>
              </a:r>
              <a:r>
                <a:rPr lang="en-US" altLang="zh-CN" dirty="0">
                  <a:latin typeface="+mn-lt"/>
                  <a:ea typeface="+mn-ea"/>
                  <a:cs typeface="+mn-ea"/>
                  <a:sym typeface="+mn-lt"/>
                </a:rPr>
                <a:t>—</a:t>
              </a:r>
              <a:r>
                <a:rPr lang="zh-CN" altLang="en-US" dirty="0">
                  <a:latin typeface="+mn-lt"/>
                  <a:ea typeface="+mn-ea"/>
                  <a:cs typeface="+mn-ea"/>
                  <a:sym typeface="+mn-lt"/>
                </a:rPr>
                <a:t>中期</a:t>
              </a: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0" y="1352550"/>
              <a:ext cx="12190413" cy="0"/>
            </a:xfrm>
            <a:prstGeom prst="line">
              <a:avLst/>
            </a:prstGeom>
            <a:ln>
              <a:solidFill>
                <a:srgbClr val="895C3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515445" y="3212807"/>
            <a:ext cx="2902807" cy="1170833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中国科学院植物科学数据中心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这个数据集包含了中草药材的信息，如中文名，别名，学名，药用部分，性味功能，产地，分布 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094719" y="3218753"/>
            <a:ext cx="2902807" cy="616836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该数据集收集了中草药的功效信息，如清热解毒、活血化瘀、健脾益气等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7652" y="2528182"/>
            <a:ext cx="2550698" cy="463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/>
              <a:t>中国药用植物数据集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42666" y="2548554"/>
            <a:ext cx="2319866" cy="463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/>
              <a:t>中草药功效数据集</a:t>
            </a:r>
            <a:endParaRPr lang="en-US" altLang="zh-CN" b="1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DD8861-57AE-2A79-14AB-26EB8422A3AE}"/>
              </a:ext>
            </a:extLst>
          </p:cNvPr>
          <p:cNvSpPr/>
          <p:nvPr/>
        </p:nvSpPr>
        <p:spPr>
          <a:xfrm>
            <a:off x="8662958" y="3212807"/>
            <a:ext cx="2902807" cy="89383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中国科学院和北京中医药大学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cs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cs typeface="+mn-ea"/>
              </a:rPr>
              <a:t>这个数据集包含了中草药材的信息，如名称、药材部位、产地、药理学特性等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A67942-C5C0-2458-6E34-B5D6D2411554}"/>
              </a:ext>
            </a:extLst>
          </p:cNvPr>
          <p:cNvSpPr/>
          <p:nvPr/>
        </p:nvSpPr>
        <p:spPr>
          <a:xfrm>
            <a:off x="8225165" y="2528182"/>
            <a:ext cx="2089033" cy="4635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b="1" dirty="0"/>
              <a:t>中草药材数据集</a:t>
            </a:r>
            <a:endParaRPr lang="en-US" altLang="zh-CN" b="1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warp dir="in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2" grpId="0"/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  <p:tag name="ISPRING_PRESENTATION_TITLE" val="商务ppt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rheewaio">
      <a:majorFont>
        <a:latin typeface="仓耳青禾体-谷力 W05"/>
        <a:ea typeface="仓耳青禾体-谷力 W05"/>
        <a:cs typeface=""/>
      </a:majorFont>
      <a:minorFont>
        <a:latin typeface="仓耳青禾体-谷力 W05"/>
        <a:ea typeface="仓耳青禾体-谷力 W05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1696</Words>
  <Application>Microsoft Office PowerPoint</Application>
  <PresentationFormat>自定义</PresentationFormat>
  <Paragraphs>158</Paragraphs>
  <Slides>37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11</vt:i4>
      </vt:variant>
      <vt:variant>
        <vt:lpstr>幻灯片标题</vt:lpstr>
      </vt:variant>
      <vt:variant>
        <vt:i4>37</vt:i4>
      </vt:variant>
    </vt:vector>
  </HeadingPairs>
  <TitlesOfParts>
    <vt:vector size="57" baseType="lpstr">
      <vt:lpstr>-apple-system</vt:lpstr>
      <vt:lpstr>Söhne</vt:lpstr>
      <vt:lpstr>仓耳青禾体-谷力 W05</vt:lpstr>
      <vt:lpstr>时尚中黑简体</vt:lpstr>
      <vt:lpstr>微软雅黑</vt:lpstr>
      <vt:lpstr>字魂36号-正文宋楷</vt:lpstr>
      <vt:lpstr>Arial</vt:lpstr>
      <vt:lpstr>Times New Roman</vt:lpstr>
      <vt:lpstr>Wingdings</vt:lpstr>
      <vt:lpstr>第一PPT，www.1ppt.com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中医文化</dc:title>
  <dc:creator>第一PPT</dc:creator>
  <cp:keywords>www.1ppt.com</cp:keywords>
  <dc:description>www.1ppt.com</dc:description>
  <cp:lastModifiedBy>子豪 兰</cp:lastModifiedBy>
  <cp:revision>3974</cp:revision>
  <dcterms:created xsi:type="dcterms:W3CDTF">2015-12-01T09:06:00Z</dcterms:created>
  <dcterms:modified xsi:type="dcterms:W3CDTF">2023-12-18T05:02:54Z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C398C53F0A094F2F9C2609C3DF68CC68_12</vt:lpwstr>
  </property>
  <property fmtid="{D5CDD505-2E9C-101B-9397-08002B2CF9AE}" pid="3" name="KSOProductBuildVer">
    <vt:lpwstr>2052-11.1.0.14309</vt:lpwstr>
  </property>
  <property fmtid="{D5CDD505-2E9C-101B-9397-08002B2CF9AE}" pid="4" name="MSIP_Label_defa4170-0d19-0005-0004-bc88714345d2_Enabled">
    <vt:lpwstr>true</vt:lpwstr>
  </property>
  <property fmtid="{D5CDD505-2E9C-101B-9397-08002B2CF9AE}" pid="5" name="MSIP_Label_defa4170-0d19-0005-0004-bc88714345d2_SetDate">
    <vt:lpwstr>2023-12-17T13:38:31Z</vt:lpwstr>
  </property>
  <property fmtid="{D5CDD505-2E9C-101B-9397-08002B2CF9AE}" pid="6" name="MSIP_Label_defa4170-0d19-0005-0004-bc88714345d2_Method">
    <vt:lpwstr>Standard</vt:lpwstr>
  </property>
  <property fmtid="{D5CDD505-2E9C-101B-9397-08002B2CF9AE}" pid="7" name="MSIP_Label_defa4170-0d19-0005-0004-bc88714345d2_Name">
    <vt:lpwstr>defa4170-0d19-0005-0004-bc88714345d2</vt:lpwstr>
  </property>
  <property fmtid="{D5CDD505-2E9C-101B-9397-08002B2CF9AE}" pid="8" name="MSIP_Label_defa4170-0d19-0005-0004-bc88714345d2_SiteId">
    <vt:lpwstr>82f1e998-1596-4ba7-9147-7828b674b1f2</vt:lpwstr>
  </property>
  <property fmtid="{D5CDD505-2E9C-101B-9397-08002B2CF9AE}" pid="9" name="MSIP_Label_defa4170-0d19-0005-0004-bc88714345d2_ActionId">
    <vt:lpwstr>66389e0e-bd86-4756-81e0-c799f02150e5</vt:lpwstr>
  </property>
  <property fmtid="{D5CDD505-2E9C-101B-9397-08002B2CF9AE}" pid="10" name="MSIP_Label_defa4170-0d19-0005-0004-bc88714345d2_ContentBits">
    <vt:lpwstr>0</vt:lpwstr>
  </property>
</Properties>
</file>